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1" r:id="rId1"/>
  </p:sldMasterIdLst>
  <p:notesMasterIdLst>
    <p:notesMasterId r:id="rId56"/>
  </p:notesMasterIdLst>
  <p:sldIdLst>
    <p:sldId id="256" r:id="rId2"/>
    <p:sldId id="262" r:id="rId3"/>
    <p:sldId id="268" r:id="rId4"/>
    <p:sldId id="263" r:id="rId5"/>
    <p:sldId id="267" r:id="rId6"/>
    <p:sldId id="264" r:id="rId7"/>
    <p:sldId id="265" r:id="rId8"/>
    <p:sldId id="257" r:id="rId9"/>
    <p:sldId id="25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321" r:id="rId19"/>
    <p:sldId id="323" r:id="rId20"/>
    <p:sldId id="322" r:id="rId21"/>
    <p:sldId id="324" r:id="rId22"/>
    <p:sldId id="325" r:id="rId23"/>
    <p:sldId id="328" r:id="rId24"/>
    <p:sldId id="330" r:id="rId25"/>
    <p:sldId id="331" r:id="rId26"/>
    <p:sldId id="333" r:id="rId27"/>
    <p:sldId id="296" r:id="rId28"/>
    <p:sldId id="298" r:id="rId29"/>
    <p:sldId id="300" r:id="rId30"/>
    <p:sldId id="302" r:id="rId31"/>
    <p:sldId id="304" r:id="rId32"/>
    <p:sldId id="317" r:id="rId33"/>
    <p:sldId id="306" r:id="rId34"/>
    <p:sldId id="308" r:id="rId35"/>
    <p:sldId id="319" r:id="rId36"/>
    <p:sldId id="320" r:id="rId37"/>
    <p:sldId id="312" r:id="rId38"/>
    <p:sldId id="314" r:id="rId39"/>
    <p:sldId id="316" r:id="rId40"/>
    <p:sldId id="277" r:id="rId41"/>
    <p:sldId id="280" r:id="rId42"/>
    <p:sldId id="278" r:id="rId43"/>
    <p:sldId id="281" r:id="rId44"/>
    <p:sldId id="282" r:id="rId45"/>
    <p:sldId id="283" r:id="rId46"/>
    <p:sldId id="284" r:id="rId47"/>
    <p:sldId id="286" r:id="rId48"/>
    <p:sldId id="285" r:id="rId49"/>
    <p:sldId id="287" r:id="rId50"/>
    <p:sldId id="289" r:id="rId51"/>
    <p:sldId id="290" r:id="rId52"/>
    <p:sldId id="291" r:id="rId53"/>
    <p:sldId id="294" r:id="rId54"/>
    <p:sldId id="293" r:id="rId55"/>
  </p:sldIdLst>
  <p:sldSz cx="9144000" cy="6858000" type="letter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 Flock" initials="EF" lastIdx="3" clrIdx="0">
    <p:extLst>
      <p:ext uri="{19B8F6BF-5375-455C-9EA6-DF929625EA0E}">
        <p15:presenceInfo xmlns:p15="http://schemas.microsoft.com/office/powerpoint/2012/main" userId="S-1-5-21-3213585597-2440208066-3957314843-36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8226"/>
    <a:srgbClr val="E7741D"/>
    <a:srgbClr val="F15813"/>
    <a:srgbClr val="966E89"/>
    <a:srgbClr val="F7FD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743" autoAdjust="0"/>
    <p:restoredTop sz="86372" autoAdjust="0"/>
  </p:normalViewPr>
  <p:slideViewPr>
    <p:cSldViewPr snapToGrid="0" snapToObjects="1">
      <p:cViewPr varScale="1">
        <p:scale>
          <a:sx n="47" d="100"/>
          <a:sy n="47" d="100"/>
        </p:scale>
        <p:origin x="1085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39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7297BE-1AE8-1141-A7AA-7896A0458FA2}" type="doc">
      <dgm:prSet loTypeId="urn:microsoft.com/office/officeart/2005/8/layout/cycle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42B30D-0DA2-0546-B840-AA560A79FE6E}">
      <dgm:prSet phldrT="[Text]"/>
      <dgm:spPr/>
      <dgm:t>
        <a:bodyPr/>
        <a:lstStyle/>
        <a:p>
          <a:r>
            <a:rPr lang="en-US" dirty="0"/>
            <a:t>Form Action Committee &amp; Gather Data </a:t>
          </a:r>
        </a:p>
      </dgm:t>
    </dgm:pt>
    <dgm:pt modelId="{4B9AF4C6-2E8E-1648-8704-A8B87A39E712}" type="parTrans" cxnId="{04958006-18B2-854A-9C6C-2DE615A8C923}">
      <dgm:prSet/>
      <dgm:spPr/>
      <dgm:t>
        <a:bodyPr/>
        <a:lstStyle/>
        <a:p>
          <a:endParaRPr lang="en-US"/>
        </a:p>
      </dgm:t>
    </dgm:pt>
    <dgm:pt modelId="{D760FCD5-4568-F641-A879-4306C1E5DECD}" type="sibTrans" cxnId="{04958006-18B2-854A-9C6C-2DE615A8C923}">
      <dgm:prSet/>
      <dgm:spPr/>
      <dgm:t>
        <a:bodyPr/>
        <a:lstStyle/>
        <a:p>
          <a:endParaRPr lang="en-US"/>
        </a:p>
      </dgm:t>
    </dgm:pt>
    <dgm:pt modelId="{097FA3F1-3E1C-7949-B568-9F3D4163B6B3}">
      <dgm:prSet phldrT="[Text]"/>
      <dgm:spPr/>
      <dgm:t>
        <a:bodyPr/>
        <a:lstStyle/>
        <a:p>
          <a:r>
            <a:rPr lang="en-US" dirty="0"/>
            <a:t>Write </a:t>
          </a:r>
          <a:r>
            <a:rPr lang="en-US" dirty="0" smtClean="0"/>
            <a:t>Statement </a:t>
          </a:r>
          <a:r>
            <a:rPr lang="en-US" dirty="0"/>
            <a:t>of </a:t>
          </a:r>
          <a:r>
            <a:rPr lang="en-US" dirty="0" smtClean="0"/>
            <a:t>Need </a:t>
          </a:r>
          <a:r>
            <a:rPr lang="en-US" dirty="0"/>
            <a:t>and </a:t>
          </a:r>
          <a:r>
            <a:rPr lang="en-US" dirty="0" smtClean="0"/>
            <a:t>Evaluation Criteria</a:t>
          </a:r>
          <a:endParaRPr lang="en-US" dirty="0"/>
        </a:p>
      </dgm:t>
    </dgm:pt>
    <dgm:pt modelId="{3DF2BE07-393F-314E-B757-9E658394DFDF}" type="parTrans" cxnId="{EA05E2A8-AC37-6C47-B960-7115CCFF8210}">
      <dgm:prSet/>
      <dgm:spPr/>
      <dgm:t>
        <a:bodyPr/>
        <a:lstStyle/>
        <a:p>
          <a:endParaRPr lang="en-US"/>
        </a:p>
      </dgm:t>
    </dgm:pt>
    <dgm:pt modelId="{7AF7BA80-EF0A-3941-9ADC-CD343E053CD8}" type="sibTrans" cxnId="{EA05E2A8-AC37-6C47-B960-7115CCFF8210}">
      <dgm:prSet/>
      <dgm:spPr/>
      <dgm:t>
        <a:bodyPr/>
        <a:lstStyle/>
        <a:p>
          <a:endParaRPr lang="en-US"/>
        </a:p>
      </dgm:t>
    </dgm:pt>
    <dgm:pt modelId="{C624B498-A017-6041-87CD-FC5A05516BD8}">
      <dgm:prSet phldrT="[Text]"/>
      <dgm:spPr/>
      <dgm:t>
        <a:bodyPr/>
        <a:lstStyle/>
        <a:p>
          <a:r>
            <a:rPr lang="en-US" dirty="0"/>
            <a:t>Engage Private Sector Providers</a:t>
          </a:r>
        </a:p>
      </dgm:t>
    </dgm:pt>
    <dgm:pt modelId="{D0AF4614-411A-9942-913A-FCBA6B4FCF9D}" type="parTrans" cxnId="{F5B400DB-9ED6-3746-9C88-535E157282EC}">
      <dgm:prSet/>
      <dgm:spPr/>
      <dgm:t>
        <a:bodyPr/>
        <a:lstStyle/>
        <a:p>
          <a:endParaRPr lang="en-US"/>
        </a:p>
      </dgm:t>
    </dgm:pt>
    <dgm:pt modelId="{8BA672F8-7CF6-AB44-8340-929FF2D9E762}" type="sibTrans" cxnId="{F5B400DB-9ED6-3746-9C88-535E157282EC}">
      <dgm:prSet/>
      <dgm:spPr/>
      <dgm:t>
        <a:bodyPr/>
        <a:lstStyle/>
        <a:p>
          <a:endParaRPr lang="en-US"/>
        </a:p>
      </dgm:t>
    </dgm:pt>
    <dgm:pt modelId="{206C4A2B-683E-F143-A567-20DDD37140A7}">
      <dgm:prSet phldrT="[Text]"/>
      <dgm:spPr/>
      <dgm:t>
        <a:bodyPr/>
        <a:lstStyle/>
        <a:p>
          <a:r>
            <a:rPr lang="en-US" dirty="0"/>
            <a:t>Receive </a:t>
          </a:r>
          <a:r>
            <a:rPr lang="en-US" dirty="0" smtClean="0"/>
            <a:t>Responses </a:t>
          </a:r>
          <a:endParaRPr lang="en-US" dirty="0"/>
        </a:p>
      </dgm:t>
    </dgm:pt>
    <dgm:pt modelId="{C4A76E04-D8C5-604D-BDBA-6F47AB711CFD}" type="parTrans" cxnId="{5C646BA2-FE52-0F47-AEB1-F744D5654FF9}">
      <dgm:prSet/>
      <dgm:spPr/>
      <dgm:t>
        <a:bodyPr/>
        <a:lstStyle/>
        <a:p>
          <a:endParaRPr lang="en-US"/>
        </a:p>
      </dgm:t>
    </dgm:pt>
    <dgm:pt modelId="{3D4EC9F9-B3F1-4B47-BFFE-594E38927657}" type="sibTrans" cxnId="{5C646BA2-FE52-0F47-AEB1-F744D5654FF9}">
      <dgm:prSet/>
      <dgm:spPr/>
      <dgm:t>
        <a:bodyPr/>
        <a:lstStyle/>
        <a:p>
          <a:endParaRPr lang="en-US"/>
        </a:p>
      </dgm:t>
    </dgm:pt>
    <dgm:pt modelId="{4B370204-31BC-7B4C-BFAE-95E8F8FE57A3}">
      <dgm:prSet phldrT="[Text]"/>
      <dgm:spPr/>
      <dgm:t>
        <a:bodyPr/>
        <a:lstStyle/>
        <a:p>
          <a:r>
            <a:rPr lang="en-US" dirty="0"/>
            <a:t>Decisions </a:t>
          </a:r>
        </a:p>
      </dgm:t>
    </dgm:pt>
    <dgm:pt modelId="{D09DBC22-CC09-264D-A0A6-6D82B1ACA177}" type="parTrans" cxnId="{F10D26AB-56D5-5541-9A70-EFB731AA402A}">
      <dgm:prSet/>
      <dgm:spPr/>
      <dgm:t>
        <a:bodyPr/>
        <a:lstStyle/>
        <a:p>
          <a:endParaRPr lang="en-US"/>
        </a:p>
      </dgm:t>
    </dgm:pt>
    <dgm:pt modelId="{45F51ACB-7F5B-594B-BF22-45BA2DACC8D5}" type="sibTrans" cxnId="{F10D26AB-56D5-5541-9A70-EFB731AA402A}">
      <dgm:prSet/>
      <dgm:spPr/>
      <dgm:t>
        <a:bodyPr/>
        <a:lstStyle/>
        <a:p>
          <a:endParaRPr lang="en-US"/>
        </a:p>
      </dgm:t>
    </dgm:pt>
    <dgm:pt modelId="{B9075432-4113-4A4D-B16E-3CF502AD9D03}" type="pres">
      <dgm:prSet presAssocID="{8B7297BE-1AE8-1141-A7AA-7896A0458FA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B50122-C4A5-BE45-B972-DE3EC8A8B6CF}" type="pres">
      <dgm:prSet presAssocID="{8B7297BE-1AE8-1141-A7AA-7896A0458FA2}" presName="cycle" presStyleCnt="0"/>
      <dgm:spPr/>
    </dgm:pt>
    <dgm:pt modelId="{589691DB-ED12-FE46-B0B0-7FD16B00B7E9}" type="pres">
      <dgm:prSet presAssocID="{0F42B30D-0DA2-0546-B840-AA560A79FE6E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2BAD8E-576A-714B-BCDC-652FB0933871}" type="pres">
      <dgm:prSet presAssocID="{D760FCD5-4568-F641-A879-4306C1E5DECD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15DA721E-F1EC-6849-B643-25ED68F650A1}" type="pres">
      <dgm:prSet presAssocID="{097FA3F1-3E1C-7949-B568-9F3D4163B6B3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E7E21F-24AE-5840-A837-5D2C42F71729}" type="pres">
      <dgm:prSet presAssocID="{C624B498-A017-6041-87CD-FC5A05516BD8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D0AC04-7295-7349-8A99-8D6B8763F57F}" type="pres">
      <dgm:prSet presAssocID="{206C4A2B-683E-F143-A567-20DDD37140A7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D3B913-78AC-9040-8B61-C01171734426}" type="pres">
      <dgm:prSet presAssocID="{4B370204-31BC-7B4C-BFAE-95E8F8FE57A3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57EE62-9C02-4538-ABDF-39C99106F4F1}" type="presOf" srcId="{0F42B30D-0DA2-0546-B840-AA560A79FE6E}" destId="{589691DB-ED12-FE46-B0B0-7FD16B00B7E9}" srcOrd="0" destOrd="0" presId="urn:microsoft.com/office/officeart/2005/8/layout/cycle3"/>
    <dgm:cxn modelId="{04958006-18B2-854A-9C6C-2DE615A8C923}" srcId="{8B7297BE-1AE8-1141-A7AA-7896A0458FA2}" destId="{0F42B30D-0DA2-0546-B840-AA560A79FE6E}" srcOrd="0" destOrd="0" parTransId="{4B9AF4C6-2E8E-1648-8704-A8B87A39E712}" sibTransId="{D760FCD5-4568-F641-A879-4306C1E5DECD}"/>
    <dgm:cxn modelId="{887F5B51-8CB0-4817-AF56-781EAF072F01}" type="presOf" srcId="{C624B498-A017-6041-87CD-FC5A05516BD8}" destId="{2EE7E21F-24AE-5840-A837-5D2C42F71729}" srcOrd="0" destOrd="0" presId="urn:microsoft.com/office/officeart/2005/8/layout/cycle3"/>
    <dgm:cxn modelId="{EA05E2A8-AC37-6C47-B960-7115CCFF8210}" srcId="{8B7297BE-1AE8-1141-A7AA-7896A0458FA2}" destId="{097FA3F1-3E1C-7949-B568-9F3D4163B6B3}" srcOrd="1" destOrd="0" parTransId="{3DF2BE07-393F-314E-B757-9E658394DFDF}" sibTransId="{7AF7BA80-EF0A-3941-9ADC-CD343E053CD8}"/>
    <dgm:cxn modelId="{84B6744D-40E3-4255-AB06-D11B40A431E5}" type="presOf" srcId="{206C4A2B-683E-F143-A567-20DDD37140A7}" destId="{05D0AC04-7295-7349-8A99-8D6B8763F57F}" srcOrd="0" destOrd="0" presId="urn:microsoft.com/office/officeart/2005/8/layout/cycle3"/>
    <dgm:cxn modelId="{D72C81E0-60B2-454F-988A-EF918DFB62C7}" type="presOf" srcId="{8B7297BE-1AE8-1141-A7AA-7896A0458FA2}" destId="{B9075432-4113-4A4D-B16E-3CF502AD9D03}" srcOrd="0" destOrd="0" presId="urn:microsoft.com/office/officeart/2005/8/layout/cycle3"/>
    <dgm:cxn modelId="{5C789AB8-0332-467C-891A-E64715E9AE7B}" type="presOf" srcId="{4B370204-31BC-7B4C-BFAE-95E8F8FE57A3}" destId="{7CD3B913-78AC-9040-8B61-C01171734426}" srcOrd="0" destOrd="0" presId="urn:microsoft.com/office/officeart/2005/8/layout/cycle3"/>
    <dgm:cxn modelId="{F5B400DB-9ED6-3746-9C88-535E157282EC}" srcId="{8B7297BE-1AE8-1141-A7AA-7896A0458FA2}" destId="{C624B498-A017-6041-87CD-FC5A05516BD8}" srcOrd="2" destOrd="0" parTransId="{D0AF4614-411A-9942-913A-FCBA6B4FCF9D}" sibTransId="{8BA672F8-7CF6-AB44-8340-929FF2D9E762}"/>
    <dgm:cxn modelId="{F10D26AB-56D5-5541-9A70-EFB731AA402A}" srcId="{8B7297BE-1AE8-1141-A7AA-7896A0458FA2}" destId="{4B370204-31BC-7B4C-BFAE-95E8F8FE57A3}" srcOrd="4" destOrd="0" parTransId="{D09DBC22-CC09-264D-A0A6-6D82B1ACA177}" sibTransId="{45F51ACB-7F5B-594B-BF22-45BA2DACC8D5}"/>
    <dgm:cxn modelId="{5C646BA2-FE52-0F47-AEB1-F744D5654FF9}" srcId="{8B7297BE-1AE8-1141-A7AA-7896A0458FA2}" destId="{206C4A2B-683E-F143-A567-20DDD37140A7}" srcOrd="3" destOrd="0" parTransId="{C4A76E04-D8C5-604D-BDBA-6F47AB711CFD}" sibTransId="{3D4EC9F9-B3F1-4B47-BFFE-594E38927657}"/>
    <dgm:cxn modelId="{46C52267-C65D-462F-8366-06202CA5A6BF}" type="presOf" srcId="{D760FCD5-4568-F641-A879-4306C1E5DECD}" destId="{F02BAD8E-576A-714B-BCDC-652FB0933871}" srcOrd="0" destOrd="0" presId="urn:microsoft.com/office/officeart/2005/8/layout/cycle3"/>
    <dgm:cxn modelId="{56F54AEA-873E-4F89-B07B-DFC7AB2BCED3}" type="presOf" srcId="{097FA3F1-3E1C-7949-B568-9F3D4163B6B3}" destId="{15DA721E-F1EC-6849-B643-25ED68F650A1}" srcOrd="0" destOrd="0" presId="urn:microsoft.com/office/officeart/2005/8/layout/cycle3"/>
    <dgm:cxn modelId="{80409744-7D78-4A7F-88F6-32B9D00EFA9E}" type="presParOf" srcId="{B9075432-4113-4A4D-B16E-3CF502AD9D03}" destId="{5DB50122-C4A5-BE45-B972-DE3EC8A8B6CF}" srcOrd="0" destOrd="0" presId="urn:microsoft.com/office/officeart/2005/8/layout/cycle3"/>
    <dgm:cxn modelId="{F4CBDD9F-493E-495D-8F7C-118C2A57BFAF}" type="presParOf" srcId="{5DB50122-C4A5-BE45-B972-DE3EC8A8B6CF}" destId="{589691DB-ED12-FE46-B0B0-7FD16B00B7E9}" srcOrd="0" destOrd="0" presId="urn:microsoft.com/office/officeart/2005/8/layout/cycle3"/>
    <dgm:cxn modelId="{D8A3FD2A-EDD4-4B63-8B4A-8E9A83F03D83}" type="presParOf" srcId="{5DB50122-C4A5-BE45-B972-DE3EC8A8B6CF}" destId="{F02BAD8E-576A-714B-BCDC-652FB0933871}" srcOrd="1" destOrd="0" presId="urn:microsoft.com/office/officeart/2005/8/layout/cycle3"/>
    <dgm:cxn modelId="{B07BB2A1-17AA-4C1C-9F11-3B43DBC163FE}" type="presParOf" srcId="{5DB50122-C4A5-BE45-B972-DE3EC8A8B6CF}" destId="{15DA721E-F1EC-6849-B643-25ED68F650A1}" srcOrd="2" destOrd="0" presId="urn:microsoft.com/office/officeart/2005/8/layout/cycle3"/>
    <dgm:cxn modelId="{F526A196-DD2F-40B8-8F3A-72E35D32103E}" type="presParOf" srcId="{5DB50122-C4A5-BE45-B972-DE3EC8A8B6CF}" destId="{2EE7E21F-24AE-5840-A837-5D2C42F71729}" srcOrd="3" destOrd="0" presId="urn:microsoft.com/office/officeart/2005/8/layout/cycle3"/>
    <dgm:cxn modelId="{6785D133-FE4B-49FF-8933-7308512418B4}" type="presParOf" srcId="{5DB50122-C4A5-BE45-B972-DE3EC8A8B6CF}" destId="{05D0AC04-7295-7349-8A99-8D6B8763F57F}" srcOrd="4" destOrd="0" presId="urn:microsoft.com/office/officeart/2005/8/layout/cycle3"/>
    <dgm:cxn modelId="{7316CA9E-6D42-469F-8052-635F1C0BE63C}" type="presParOf" srcId="{5DB50122-C4A5-BE45-B972-DE3EC8A8B6CF}" destId="{7CD3B913-78AC-9040-8B61-C01171734426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F7774DF-500D-7D4D-B078-F62B5C3112E9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ED626B1-3C74-974B-A7AC-9EC1BB32D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03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626B1-3C74-974B-A7AC-9EC1BB32D4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99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		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626B1-3C74-974B-A7AC-9EC1BB32D4C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4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626B1-3C74-974B-A7AC-9EC1BB32D4C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140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626B1-3C74-974B-A7AC-9EC1BB32D4C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17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626B1-3C74-974B-A7AC-9EC1BB32D4C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5846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626B1-3C74-974B-A7AC-9EC1BB32D4C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950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626B1-3C74-974B-A7AC-9EC1BB32D4C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677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626B1-3C74-974B-A7AC-9EC1BB32D4C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0309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626B1-3C74-974B-A7AC-9EC1BB32D4C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735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626B1-3C74-974B-A7AC-9EC1BB32D4C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987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626B1-3C74-974B-A7AC-9EC1BB32D4C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896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626B1-3C74-974B-A7AC-9EC1BB32D4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577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626B1-3C74-974B-A7AC-9EC1BB32D4C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6734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626B1-3C74-974B-A7AC-9EC1BB32D4C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189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626B1-3C74-974B-A7AC-9EC1BB32D4C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437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626B1-3C74-974B-A7AC-9EC1BB32D4C7}" type="slidenum">
              <a:rPr lang="en-US" smtClean="0"/>
              <a:t>38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="" xmlns:a16="http://schemas.microsoft.com/office/drawing/2014/main" id="{6393D81A-81D3-4876-ACA8-933A0337D3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627242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626B1-3C74-974B-A7AC-9EC1BB32D4C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379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626B1-3C74-974B-A7AC-9EC1BB32D4C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872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626B1-3C74-974B-A7AC-9EC1BB32D4C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571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626B1-3C74-974B-A7AC-9EC1BB32D4C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294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626B1-3C74-974B-A7AC-9EC1BB32D4C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30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626B1-3C74-974B-A7AC-9EC1BB32D4C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34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626B1-3C74-974B-A7AC-9EC1BB32D4C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909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626B1-3C74-974B-A7AC-9EC1BB32D4C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41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626B1-3C74-974B-A7AC-9EC1BB32D4C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28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626B1-3C74-974B-A7AC-9EC1BB32D4C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06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626B1-3C74-974B-A7AC-9EC1BB32D4C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8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626B1-3C74-974B-A7AC-9EC1BB32D4C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247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626B1-3C74-974B-A7AC-9EC1BB32D4C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14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626B1-3C74-974B-A7AC-9EC1BB32D4C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227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5F491-C7C7-144A-AB71-4FB158997ABB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ED81-E126-774A-AEDA-2A8B58FCB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8950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5F491-C7C7-144A-AB71-4FB158997ABB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ED81-E126-774A-AEDA-2A8B58FCB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70423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5F491-C7C7-144A-AB71-4FB158997ABB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ED81-E126-774A-AEDA-2A8B58FCB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86452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5F491-C7C7-144A-AB71-4FB158997ABB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ED81-E126-774A-AEDA-2A8B58FCB01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3782107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5F491-C7C7-144A-AB71-4FB158997ABB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ED81-E126-774A-AEDA-2A8B58FCB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98875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5F491-C7C7-144A-AB71-4FB158997ABB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ED81-E126-774A-AEDA-2A8B58FCB01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0093391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5F491-C7C7-144A-AB71-4FB158997ABB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ED81-E126-774A-AEDA-2A8B58FCB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951229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5F491-C7C7-144A-AB71-4FB158997ABB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ED81-E126-774A-AEDA-2A8B58FCB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43286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5F491-C7C7-144A-AB71-4FB158997ABB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ED81-E126-774A-AEDA-2A8B58FCB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5300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5F491-C7C7-144A-AB71-4FB158997ABB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ED81-E126-774A-AEDA-2A8B58FCB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0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5F491-C7C7-144A-AB71-4FB158997ABB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ED81-E126-774A-AEDA-2A8B58FCB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6488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5F491-C7C7-144A-AB71-4FB158997ABB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ED81-E126-774A-AEDA-2A8B58FCB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3145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5F491-C7C7-144A-AB71-4FB158997ABB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ED81-E126-774A-AEDA-2A8B58FCB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6054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5F491-C7C7-144A-AB71-4FB158997ABB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ED81-E126-774A-AEDA-2A8B58FCB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8891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5F491-C7C7-144A-AB71-4FB158997ABB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ED81-E126-774A-AEDA-2A8B58FCB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4317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5F491-C7C7-144A-AB71-4FB158997ABB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ED81-E126-774A-AEDA-2A8B58FCB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1752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5F491-C7C7-144A-AB71-4FB158997ABB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ED81-E126-774A-AEDA-2A8B58FCB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8651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555F491-C7C7-144A-AB71-4FB158997ABB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EE6ED81-E126-774A-AEDA-2A8B58FCB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559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hLpE1Pa8vvI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Uo0KjdDJr1c" TargetMode="External"/><Relationship Id="rId4" Type="http://schemas.openxmlformats.org/officeDocument/2006/relationships/image" Target="../media/image18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909560" cy="2387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https://sn2files.storage.live.com/y4m0WAo_84N-nkmkAEaRX465ZTkxyYWwBI0Nt2NIaUgrKTlLVjQAyL51W_USDFpZ0DNLYg8JZK-Vg1OCLIUTIZdG8Ez0uJ2ziWz7XeyFhrhe0DbCgMUnNOHDYcI5Yk6-L3xouEjqV7sVpPe2bGI2VN4X2kbfct44jS6xa04xEKQR0P-eVBo9uC2rYpBJQYuBDxk8RcikLMrqlVZOdKEPn7oyw/Fiber%20Image.jpg?psid=1&amp;width=827&amp;height=5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" y="531422"/>
            <a:ext cx="8001000" cy="571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01462" y="626838"/>
            <a:ext cx="7837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Governor’s Office of Science, Innovation,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662971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170" y="2391892"/>
            <a:ext cx="7125419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/>
              <a:t>WHOLE COMMUNITY CONNECTIVITY APPROACH</a:t>
            </a:r>
          </a:p>
        </p:txBody>
      </p:sp>
    </p:spTree>
    <p:extLst>
      <p:ext uri="{BB962C8B-B14F-4D97-AF65-F5344CB8AC3E}">
        <p14:creationId xmlns:p14="http://schemas.microsoft.com/office/powerpoint/2010/main" val="44917228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25501" y="2025486"/>
            <a:ext cx="7508874" cy="2623885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dirty="0">
                <a:solidFill>
                  <a:srgbClr val="FFFFFF"/>
                </a:solidFill>
              </a:rPr>
              <a:t>Broadband Infrastructure Planning </a:t>
            </a:r>
          </a:p>
        </p:txBody>
      </p:sp>
    </p:spTree>
    <p:extLst>
      <p:ext uri="{BB962C8B-B14F-4D97-AF65-F5344CB8AC3E}">
        <p14:creationId xmlns:p14="http://schemas.microsoft.com/office/powerpoint/2010/main" val="46312790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6200" y="833643"/>
            <a:ext cx="54745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/>
              <a:t>The Planning Process </a:t>
            </a: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6779469"/>
              </p:ext>
            </p:extLst>
          </p:nvPr>
        </p:nvGraphicFramePr>
        <p:xfrm>
          <a:off x="462396" y="1959909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785182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98180" y="2391306"/>
            <a:ext cx="746925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Form </a:t>
            </a:r>
            <a:r>
              <a:rPr lang="en-US" sz="2800" b="1" dirty="0" smtClean="0"/>
              <a:t>Broadband Action Committee</a:t>
            </a:r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Surveys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Community feedback</a:t>
            </a:r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Mapping of county/city owned broadband assets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County and municipal government current broadband  demand</a:t>
            </a:r>
          </a:p>
        </p:txBody>
      </p:sp>
      <p:sp>
        <p:nvSpPr>
          <p:cNvPr id="8" name="Rectangle 7"/>
          <p:cNvSpPr/>
          <p:nvPr/>
        </p:nvSpPr>
        <p:spPr>
          <a:xfrm>
            <a:off x="1413163" y="1068102"/>
            <a:ext cx="6518542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4000" dirty="0"/>
              <a:t>Form and Gather  </a:t>
            </a:r>
          </a:p>
        </p:txBody>
      </p:sp>
    </p:spTree>
    <p:extLst>
      <p:ext uri="{BB962C8B-B14F-4D97-AF65-F5344CB8AC3E}">
        <p14:creationId xmlns:p14="http://schemas.microsoft.com/office/powerpoint/2010/main" val="266643569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199" y="1096926"/>
            <a:ext cx="6830291" cy="132343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4000" dirty="0"/>
              <a:t>Statement of Need and Evaluation Criteria</a:t>
            </a:r>
          </a:p>
        </p:txBody>
      </p:sp>
      <p:sp>
        <p:nvSpPr>
          <p:cNvPr id="4" name="Rectangle 3"/>
          <p:cNvSpPr/>
          <p:nvPr/>
        </p:nvSpPr>
        <p:spPr>
          <a:xfrm>
            <a:off x="1408386" y="3013383"/>
            <a:ext cx="688140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b="1" dirty="0"/>
              <a:t>Unserved areas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b="1" dirty="0"/>
              <a:t>Underserved areas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b="1" dirty="0"/>
              <a:t>Community broadband demand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b="1" dirty="0"/>
              <a:t>Business development demand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b="1" dirty="0"/>
              <a:t>Economic development demand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b="1" dirty="0"/>
              <a:t>Grants available to assist </a:t>
            </a:r>
          </a:p>
        </p:txBody>
      </p:sp>
    </p:spTree>
    <p:extLst>
      <p:ext uri="{BB962C8B-B14F-4D97-AF65-F5344CB8AC3E}">
        <p14:creationId xmlns:p14="http://schemas.microsoft.com/office/powerpoint/2010/main" val="358832391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5345" y="1235471"/>
            <a:ext cx="6802582" cy="132343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4000" dirty="0"/>
              <a:t>Engage Private Sector </a:t>
            </a:r>
          </a:p>
          <a:p>
            <a:pPr lvl="0" algn="ctr"/>
            <a:r>
              <a:rPr lang="en-US" sz="4000" dirty="0"/>
              <a:t>Service Providers </a:t>
            </a:r>
          </a:p>
        </p:txBody>
      </p:sp>
      <p:sp>
        <p:nvSpPr>
          <p:cNvPr id="3" name="Rectangle 2"/>
          <p:cNvSpPr/>
          <p:nvPr/>
        </p:nvSpPr>
        <p:spPr>
          <a:xfrm>
            <a:off x="1205345" y="3202862"/>
            <a:ext cx="64285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b="1" dirty="0"/>
              <a:t>Meetings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b="1" dirty="0"/>
              <a:t>Create competitive edge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b="1" dirty="0"/>
              <a:t>Presentations by service providers to respond to needs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b="1" dirty="0"/>
              <a:t>Combine state and community projects with service providers</a:t>
            </a:r>
          </a:p>
        </p:txBody>
      </p:sp>
    </p:spTree>
    <p:extLst>
      <p:ext uri="{BB962C8B-B14F-4D97-AF65-F5344CB8AC3E}">
        <p14:creationId xmlns:p14="http://schemas.microsoft.com/office/powerpoint/2010/main" val="326630749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6078" y="999898"/>
            <a:ext cx="5072222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en-US" sz="4000" dirty="0"/>
              <a:t>Receive Responses </a:t>
            </a:r>
          </a:p>
        </p:txBody>
      </p:sp>
      <p:sp>
        <p:nvSpPr>
          <p:cNvPr id="3" name="Rectangle 2"/>
          <p:cNvSpPr/>
          <p:nvPr/>
        </p:nvSpPr>
        <p:spPr>
          <a:xfrm>
            <a:off x="2076078" y="2607116"/>
            <a:ext cx="60565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b="1" dirty="0"/>
              <a:t>Calculate and evaluate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b="1" dirty="0"/>
              <a:t>Plan strategies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b="1" dirty="0"/>
              <a:t>Prioritize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b="1" dirty="0"/>
              <a:t>Seek grant funds to assist </a:t>
            </a:r>
          </a:p>
        </p:txBody>
      </p:sp>
    </p:spTree>
    <p:extLst>
      <p:ext uri="{BB962C8B-B14F-4D97-AF65-F5344CB8AC3E}">
        <p14:creationId xmlns:p14="http://schemas.microsoft.com/office/powerpoint/2010/main" val="292493130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3732" y="1137139"/>
            <a:ext cx="5156616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4000" dirty="0"/>
              <a:t>Make Decisions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1502980" y="2255612"/>
            <a:ext cx="64500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b="1" dirty="0"/>
              <a:t>What are my broadband options?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b="1" dirty="0"/>
              <a:t>Who do we engage?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b="1" dirty="0"/>
              <a:t>So how much will this cost?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b="1" dirty="0"/>
              <a:t>How do we pay for this?</a:t>
            </a:r>
          </a:p>
          <a:p>
            <a:endParaRPr lang="en-US" sz="2800" b="1" dirty="0"/>
          </a:p>
        </p:txBody>
      </p:sp>
      <p:sp>
        <p:nvSpPr>
          <p:cNvPr id="5" name="Oval 4"/>
          <p:cNvSpPr/>
          <p:nvPr/>
        </p:nvSpPr>
        <p:spPr>
          <a:xfrm>
            <a:off x="1773382" y="4849090"/>
            <a:ext cx="5569527" cy="16625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EVERY COUNTY IS DIFFERENT</a:t>
            </a:r>
          </a:p>
        </p:txBody>
      </p:sp>
    </p:spTree>
    <p:extLst>
      <p:ext uri="{BB962C8B-B14F-4D97-AF65-F5344CB8AC3E}">
        <p14:creationId xmlns:p14="http://schemas.microsoft.com/office/powerpoint/2010/main" val="248434719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6000">
              <a:srgbClr val="DE8226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25501" y="2025486"/>
            <a:ext cx="7508874" cy="2623885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>
                <a:solidFill>
                  <a:srgbClr val="FFFFFF"/>
                </a:solidFill>
              </a:rPr>
              <a:t>UNIVERSAL SERVICE</a:t>
            </a:r>
          </a:p>
          <a:p>
            <a:pPr algn="ctr"/>
            <a:r>
              <a:rPr lang="en-US" sz="4000" b="1" dirty="0">
                <a:solidFill>
                  <a:srgbClr val="FFFFFF"/>
                </a:solidFill>
              </a:rPr>
              <a:t>The E-Rate Program</a:t>
            </a:r>
          </a:p>
        </p:txBody>
      </p:sp>
    </p:spTree>
    <p:extLst>
      <p:ext uri="{BB962C8B-B14F-4D97-AF65-F5344CB8AC3E}">
        <p14:creationId xmlns:p14="http://schemas.microsoft.com/office/powerpoint/2010/main" val="2987878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1000">
              <a:srgbClr val="DE8226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E2A4FC19-B609-4CFD-B13B-5E9631711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636" y="494315"/>
            <a:ext cx="7400925" cy="1266825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Telecommunications PROGRAM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6875DF0-14E3-4C89-A92F-58F39B65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7960" y="1409044"/>
            <a:ext cx="8408276" cy="4909509"/>
          </a:xfrm>
        </p:spPr>
        <p:txBody>
          <a:bodyPr>
            <a:norm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dirty="0"/>
              <a:t>One of the four Universal Service Fund programs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dirty="0"/>
              <a:t>Provides discounts for schools and libraries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300" dirty="0"/>
              <a:t>Discounts range from 20-90%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300" dirty="0"/>
              <a:t>Based on </a:t>
            </a:r>
            <a:r>
              <a:rPr lang="en-US" sz="2300" dirty="0" smtClean="0"/>
              <a:t>National School Lunch Program(NSLP) </a:t>
            </a:r>
            <a:r>
              <a:rPr lang="en-US" sz="2300" dirty="0"/>
              <a:t>eligibility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dirty="0"/>
              <a:t>$3.9 Billion available each year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500" dirty="0"/>
          </a:p>
          <a:p>
            <a:pPr lvl="1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75557" y="455762"/>
            <a:ext cx="840921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What is the </a:t>
            </a:r>
            <a:r>
              <a:rPr lang="en-US" sz="3600" dirty="0" err="1"/>
              <a:t>E-rate</a:t>
            </a:r>
            <a:r>
              <a:rPr lang="en-US" sz="3600" dirty="0"/>
              <a:t> Program?</a:t>
            </a:r>
          </a:p>
        </p:txBody>
      </p:sp>
    </p:spTree>
    <p:extLst>
      <p:ext uri="{BB962C8B-B14F-4D97-AF65-F5344CB8AC3E}">
        <p14:creationId xmlns:p14="http://schemas.microsoft.com/office/powerpoint/2010/main" val="4135382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8640" y="5011946"/>
            <a:ext cx="3079631" cy="141473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93785"/>
            <a:ext cx="9143999" cy="37676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  <a:latin typeface="+mj-lt"/>
              </a:rPr>
              <a:t>BEST BROADBAND SOLUTIONS </a:t>
            </a:r>
            <a:br>
              <a:rPr lang="en-US" sz="3600" b="1" dirty="0">
                <a:solidFill>
                  <a:schemeClr val="bg1"/>
                </a:solidFill>
                <a:latin typeface="+mj-lt"/>
              </a:rPr>
            </a:br>
            <a:r>
              <a:rPr lang="en-US" sz="3600" b="1" dirty="0">
                <a:solidFill>
                  <a:schemeClr val="bg1"/>
                </a:solidFill>
                <a:latin typeface="+mj-lt"/>
              </a:rPr>
              <a:t>AND </a:t>
            </a:r>
            <a:br>
              <a:rPr lang="en-US" sz="3600" b="1" dirty="0">
                <a:solidFill>
                  <a:schemeClr val="bg1"/>
                </a:solidFill>
                <a:latin typeface="+mj-lt"/>
              </a:rPr>
            </a:br>
            <a:r>
              <a:rPr lang="en-US" sz="3600" b="1" dirty="0">
                <a:solidFill>
                  <a:schemeClr val="bg1"/>
                </a:solidFill>
                <a:latin typeface="+mj-lt"/>
              </a:rPr>
              <a:t>SOURCES FOR SUSTAINABLE COMMUNITIES</a:t>
            </a:r>
            <a:endParaRPr lang="en-US" sz="3600" b="1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002" y="5011947"/>
            <a:ext cx="3234905" cy="141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9156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2000">
              <a:srgbClr val="DE8226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E2A4FC19-B609-4CFD-B13B-5E9631711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533400"/>
            <a:ext cx="7400925" cy="1266825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Telecommunications PROGRAM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6875DF0-14E3-4C89-A92F-58F39B65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4383" y="1447800"/>
            <a:ext cx="7415424" cy="4088360"/>
          </a:xfrm>
        </p:spPr>
        <p:txBody>
          <a:bodyPr>
            <a:normAutofit/>
          </a:bodyPr>
          <a:lstStyle/>
          <a:p>
            <a:r>
              <a:rPr lang="en-US" sz="2500" dirty="0">
                <a:solidFill>
                  <a:schemeClr val="accent1"/>
                </a:solidFill>
              </a:rPr>
              <a:t>PROVIDES FUNDING FOR: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100" dirty="0"/>
              <a:t>Telecommunications (excluding Voice services)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100" dirty="0"/>
              <a:t>Internet </a:t>
            </a:r>
            <a:r>
              <a:rPr lang="en-US" sz="2100" dirty="0" smtClean="0"/>
              <a:t>access</a:t>
            </a:r>
            <a:endParaRPr lang="en-US" sz="21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100" dirty="0"/>
              <a:t>Networking </a:t>
            </a:r>
            <a:r>
              <a:rPr lang="en-US" sz="2100" dirty="0" smtClean="0"/>
              <a:t>hardware</a:t>
            </a:r>
            <a:endParaRPr lang="en-US" sz="21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100" dirty="0"/>
              <a:t>Basic </a:t>
            </a:r>
            <a:r>
              <a:rPr lang="en-US" sz="2100" dirty="0" smtClean="0"/>
              <a:t>maintenance </a:t>
            </a:r>
            <a:r>
              <a:rPr lang="en-US" sz="2100" dirty="0"/>
              <a:t>of </a:t>
            </a:r>
            <a:r>
              <a:rPr lang="en-US" sz="2100" dirty="0" smtClean="0"/>
              <a:t>networking </a:t>
            </a:r>
            <a:r>
              <a:rPr lang="en-US" sz="2100" dirty="0"/>
              <a:t>h</a:t>
            </a:r>
            <a:r>
              <a:rPr lang="en-US" sz="2100" dirty="0" smtClean="0"/>
              <a:t>ardware</a:t>
            </a:r>
            <a:endParaRPr lang="en-US" sz="21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100" dirty="0"/>
              <a:t>Managed </a:t>
            </a:r>
            <a:r>
              <a:rPr lang="en-US" sz="2100" dirty="0" smtClean="0"/>
              <a:t>services </a:t>
            </a:r>
            <a:endParaRPr lang="en-US" sz="2100" dirty="0"/>
          </a:p>
          <a:p>
            <a:pPr lvl="1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83252" y="329638"/>
            <a:ext cx="840921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What does </a:t>
            </a:r>
            <a:r>
              <a:rPr lang="en-US" sz="3600" dirty="0" err="1"/>
              <a:t>E-rate</a:t>
            </a:r>
            <a:r>
              <a:rPr lang="en-US" sz="3600" dirty="0"/>
              <a:t> Support?</a:t>
            </a:r>
          </a:p>
        </p:txBody>
      </p:sp>
    </p:spTree>
    <p:extLst>
      <p:ext uri="{BB962C8B-B14F-4D97-AF65-F5344CB8AC3E}">
        <p14:creationId xmlns:p14="http://schemas.microsoft.com/office/powerpoint/2010/main" val="1884607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5000">
              <a:srgbClr val="DE8226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E2A4FC19-B609-4CFD-B13B-5E9631711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147" y="455762"/>
            <a:ext cx="7400925" cy="1266825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Telecommunications PROGRAM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6875DF0-14E3-4C89-A92F-58F39B65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0260" y="1370162"/>
            <a:ext cx="7882618" cy="4909509"/>
          </a:xfrm>
        </p:spPr>
        <p:txBody>
          <a:bodyPr>
            <a:normAutofit/>
          </a:bodyPr>
          <a:lstStyle/>
          <a:p>
            <a:r>
              <a:rPr lang="en-US" sz="2500" dirty="0">
                <a:solidFill>
                  <a:schemeClr val="accent1"/>
                </a:solidFill>
              </a:rPr>
              <a:t>As an Applicant: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100" dirty="0"/>
              <a:t>Seek </a:t>
            </a:r>
            <a:r>
              <a:rPr lang="en-US" sz="2100" dirty="0" smtClean="0"/>
              <a:t>bids </a:t>
            </a:r>
            <a:r>
              <a:rPr lang="en-US" sz="2100" dirty="0"/>
              <a:t>on eligible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100" dirty="0"/>
              <a:t>Award </a:t>
            </a:r>
            <a:r>
              <a:rPr lang="en-US" sz="2100" dirty="0" smtClean="0"/>
              <a:t>contracts </a:t>
            </a:r>
            <a:endParaRPr lang="en-US" sz="21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100" dirty="0"/>
              <a:t>Apply for </a:t>
            </a:r>
            <a:r>
              <a:rPr lang="en-US" sz="2100" dirty="0" err="1"/>
              <a:t>E-rate</a:t>
            </a:r>
            <a:r>
              <a:rPr lang="en-US" sz="2100" dirty="0"/>
              <a:t> funding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100" dirty="0"/>
              <a:t>Answer questions from the program administrator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100" dirty="0"/>
              <a:t>Receive approval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100" dirty="0"/>
              <a:t>Begin work and invoice USAC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500" dirty="0"/>
          </a:p>
          <a:p>
            <a:pPr lvl="1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75557" y="455762"/>
            <a:ext cx="840921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How do I participate in </a:t>
            </a:r>
            <a:r>
              <a:rPr lang="en-US" sz="3600" dirty="0" err="1"/>
              <a:t>E-rate</a:t>
            </a:r>
            <a:r>
              <a:rPr lang="en-US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38389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4000">
              <a:srgbClr val="DE8226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E2A4FC19-B609-4CFD-B13B-5E9631711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533400"/>
            <a:ext cx="7400925" cy="1266825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Telecommunications PROGRAM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6875DF0-14E3-4C89-A92F-58F39B65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3537" y="1556038"/>
            <a:ext cx="7792764" cy="4909509"/>
          </a:xfrm>
        </p:spPr>
        <p:txBody>
          <a:bodyPr>
            <a:normAutofit/>
          </a:bodyPr>
          <a:lstStyle/>
          <a:p>
            <a:r>
              <a:rPr lang="en-US" sz="2500" dirty="0">
                <a:solidFill>
                  <a:schemeClr val="accent1"/>
                </a:solidFill>
              </a:rPr>
              <a:t>As a Service provider: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100" dirty="0"/>
              <a:t>Review </a:t>
            </a:r>
            <a:r>
              <a:rPr lang="en-US" sz="2100" dirty="0" smtClean="0"/>
              <a:t>Request For Proposals(RFP)</a:t>
            </a:r>
            <a:endParaRPr lang="en-US" sz="21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100" dirty="0"/>
              <a:t>Award </a:t>
            </a:r>
            <a:r>
              <a:rPr lang="en-US" sz="2100" dirty="0" smtClean="0"/>
              <a:t>contracts </a:t>
            </a:r>
            <a:endParaRPr lang="en-US" sz="21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100" dirty="0"/>
              <a:t>Support the application for </a:t>
            </a:r>
            <a:r>
              <a:rPr lang="en-US" sz="2100" dirty="0" err="1"/>
              <a:t>E-rate</a:t>
            </a:r>
            <a:r>
              <a:rPr lang="en-US" sz="2100" dirty="0"/>
              <a:t> funding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100" dirty="0"/>
              <a:t>Assist in answering questions from the program administrator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100" dirty="0"/>
              <a:t>Receive approval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100" dirty="0"/>
              <a:t>Begin work and invoice USAC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500" dirty="0"/>
          </a:p>
          <a:p>
            <a:pPr lvl="1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75557" y="455762"/>
            <a:ext cx="840921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How do I participate in </a:t>
            </a:r>
            <a:r>
              <a:rPr lang="en-US" sz="3600" dirty="0" err="1"/>
              <a:t>E-rate</a:t>
            </a:r>
            <a:r>
              <a:rPr lang="en-US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0380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9000">
              <a:srgbClr val="DE8226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E2A4FC19-B609-4CFD-B13B-5E9631711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700" y="474913"/>
            <a:ext cx="7400925" cy="1266825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Telecommunications PROGRAM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6875DF0-14E3-4C89-A92F-58F39B65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0992" y="2389326"/>
            <a:ext cx="7057490" cy="3646582"/>
          </a:xfrm>
        </p:spPr>
        <p:txBody>
          <a:bodyPr>
            <a:normAutofit/>
          </a:bodyPr>
          <a:lstStyle/>
          <a:p>
            <a:r>
              <a:rPr lang="en-US" sz="2500" b="1" dirty="0">
                <a:solidFill>
                  <a:schemeClr val="accent1"/>
                </a:solidFill>
              </a:rPr>
              <a:t>In the past five years, $40,378,759 has been approved by the </a:t>
            </a:r>
            <a:r>
              <a:rPr lang="en-US" sz="2500" b="1" dirty="0" err="1">
                <a:solidFill>
                  <a:schemeClr val="accent1"/>
                </a:solidFill>
              </a:rPr>
              <a:t>E-rate</a:t>
            </a:r>
            <a:r>
              <a:rPr lang="en-US" sz="2500" b="1" dirty="0">
                <a:solidFill>
                  <a:schemeClr val="accent1"/>
                </a:solidFill>
              </a:rPr>
              <a:t> program</a:t>
            </a:r>
          </a:p>
          <a:p>
            <a:endParaRPr lang="en-US" sz="2500" b="1" dirty="0">
              <a:solidFill>
                <a:schemeClr val="accent1"/>
              </a:solidFill>
            </a:endParaRPr>
          </a:p>
          <a:p>
            <a:r>
              <a:rPr lang="en-US" sz="2500" b="1" dirty="0">
                <a:solidFill>
                  <a:schemeClr val="accent1"/>
                </a:solidFill>
              </a:rPr>
              <a:t>Since the start of the </a:t>
            </a:r>
            <a:r>
              <a:rPr lang="en-US" sz="2500" b="1" dirty="0" smtClean="0">
                <a:solidFill>
                  <a:schemeClr val="accent1"/>
                </a:solidFill>
              </a:rPr>
              <a:t>E-rate program, </a:t>
            </a:r>
            <a:r>
              <a:rPr lang="en-US" sz="2500" b="1" dirty="0">
                <a:solidFill>
                  <a:schemeClr val="accent1"/>
                </a:solidFill>
              </a:rPr>
              <a:t>$146,174,321 has been approved </a:t>
            </a:r>
            <a:endParaRPr lang="en-US" sz="25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500" dirty="0"/>
          </a:p>
          <a:p>
            <a:pPr lvl="1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75557" y="455761"/>
            <a:ext cx="8409213" cy="1184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How has </a:t>
            </a:r>
            <a:r>
              <a:rPr lang="en-US" sz="3600" dirty="0" smtClean="0"/>
              <a:t>Nevada </a:t>
            </a:r>
            <a:r>
              <a:rPr lang="en-US" sz="3600" dirty="0"/>
              <a:t>Benefitted </a:t>
            </a:r>
          </a:p>
          <a:p>
            <a:pPr algn="ctr"/>
            <a:r>
              <a:rPr lang="en-US" sz="3600" dirty="0"/>
              <a:t>from </a:t>
            </a:r>
            <a:r>
              <a:rPr lang="en-US" sz="3600" dirty="0" err="1"/>
              <a:t>E-rate</a:t>
            </a:r>
            <a:r>
              <a:rPr lang="en-US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31735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5000">
              <a:srgbClr val="DE8226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E2A4FC19-B609-4CFD-B13B-5E9631711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533400"/>
            <a:ext cx="7400925" cy="1266825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Telecommunications PROGRAM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6875DF0-14E3-4C89-A92F-58F39B65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9260" y="1724204"/>
            <a:ext cx="7057490" cy="4909509"/>
          </a:xfrm>
        </p:spPr>
        <p:txBody>
          <a:bodyPr>
            <a:normAutofit/>
          </a:bodyPr>
          <a:lstStyle/>
          <a:p>
            <a:pPr lvl="1"/>
            <a:r>
              <a:rPr lang="en-US" sz="2500" dirty="0">
                <a:solidFill>
                  <a:schemeClr val="accent1"/>
                </a:solidFill>
              </a:rPr>
              <a:t>Special construction includes: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100" dirty="0"/>
              <a:t>Trenching/Digging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100" dirty="0"/>
              <a:t>Hanging </a:t>
            </a:r>
            <a:r>
              <a:rPr lang="en-US" sz="2100" dirty="0" smtClean="0"/>
              <a:t>fiber</a:t>
            </a:r>
            <a:endParaRPr lang="en-US" sz="21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100" dirty="0"/>
              <a:t>Pulling/Blowing </a:t>
            </a:r>
            <a:r>
              <a:rPr lang="en-US" sz="2100" dirty="0" smtClean="0"/>
              <a:t>fiber</a:t>
            </a:r>
            <a:endParaRPr lang="en-US" sz="21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100" dirty="0"/>
              <a:t>Installing </a:t>
            </a:r>
            <a:r>
              <a:rPr lang="en-US" sz="2100" dirty="0" smtClean="0"/>
              <a:t>conduit</a:t>
            </a:r>
            <a:endParaRPr lang="en-US" sz="2100" dirty="0"/>
          </a:p>
          <a:p>
            <a:pPr lvl="1"/>
            <a:r>
              <a:rPr lang="en-US" sz="2500" dirty="0">
                <a:solidFill>
                  <a:schemeClr val="accent1"/>
                </a:solidFill>
              </a:rPr>
              <a:t>Special construction does not include: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100" dirty="0"/>
              <a:t>Monthly </a:t>
            </a:r>
            <a:r>
              <a:rPr lang="en-US" sz="2100" dirty="0" smtClean="0"/>
              <a:t>recurring </a:t>
            </a:r>
            <a:r>
              <a:rPr lang="en-US" sz="2100" dirty="0"/>
              <a:t>c</a:t>
            </a:r>
            <a:r>
              <a:rPr lang="en-US" sz="2100" dirty="0" smtClean="0"/>
              <a:t>harges</a:t>
            </a:r>
            <a:endParaRPr lang="en-US" sz="21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100" dirty="0"/>
              <a:t>Networking </a:t>
            </a:r>
            <a:r>
              <a:rPr lang="en-US" sz="2100" dirty="0" smtClean="0"/>
              <a:t>hardware </a:t>
            </a:r>
            <a:endParaRPr lang="en-US" sz="2100" dirty="0"/>
          </a:p>
          <a:p>
            <a:pPr lvl="1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75557" y="455762"/>
            <a:ext cx="8409213" cy="1268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What is Special Construction in the Eyes of </a:t>
            </a:r>
            <a:r>
              <a:rPr lang="en-US" sz="3600" dirty="0" err="1"/>
              <a:t>E-rate</a:t>
            </a:r>
            <a:r>
              <a:rPr lang="en-US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46752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0000">
              <a:srgbClr val="DE8226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E2A4FC19-B609-4CFD-B13B-5E9631711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825" y="416677"/>
            <a:ext cx="7400925" cy="1266825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Telecommunications PROGRAM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6875DF0-14E3-4C89-A92F-58F39B65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077" y="1683502"/>
            <a:ext cx="7698171" cy="4909509"/>
          </a:xfrm>
        </p:spPr>
        <p:txBody>
          <a:bodyPr>
            <a:normAutofit/>
          </a:bodyPr>
          <a:lstStyle/>
          <a:p>
            <a:r>
              <a:rPr lang="en-US" sz="2500" dirty="0">
                <a:solidFill>
                  <a:schemeClr val="accent1"/>
                </a:solidFill>
              </a:rPr>
              <a:t>The </a:t>
            </a:r>
            <a:r>
              <a:rPr lang="en-US" sz="2500" dirty="0" smtClean="0">
                <a:solidFill>
                  <a:schemeClr val="accent1"/>
                </a:solidFill>
              </a:rPr>
              <a:t>Federal Communications Commission(FCC) </a:t>
            </a:r>
            <a:r>
              <a:rPr lang="en-US" sz="2500" dirty="0">
                <a:solidFill>
                  <a:schemeClr val="accent1"/>
                </a:solidFill>
              </a:rPr>
              <a:t>added a funding incentive to encourage states: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100" dirty="0" smtClean="0"/>
              <a:t>For states that provide </a:t>
            </a:r>
            <a:r>
              <a:rPr lang="en-US" sz="2100" dirty="0"/>
              <a:t>matching funds up to 10</a:t>
            </a:r>
            <a:r>
              <a:rPr lang="en-US" sz="2100" dirty="0" smtClean="0"/>
              <a:t>%, the FCC through the E-rate program will </a:t>
            </a:r>
            <a:r>
              <a:rPr lang="en-US" sz="2100" dirty="0"/>
              <a:t>provide an additional </a:t>
            </a:r>
            <a:r>
              <a:rPr lang="en-US" sz="2100" dirty="0" smtClean="0"/>
              <a:t>match fund up </a:t>
            </a:r>
            <a:r>
              <a:rPr lang="en-US" sz="2100" dirty="0"/>
              <a:t>to 10% </a:t>
            </a:r>
          </a:p>
          <a:p>
            <a:r>
              <a:rPr lang="en-US" sz="2500" dirty="0">
                <a:solidFill>
                  <a:schemeClr val="accent1"/>
                </a:solidFill>
              </a:rPr>
              <a:t>Nevada Connect Kids </a:t>
            </a:r>
            <a:r>
              <a:rPr lang="en-US" sz="2500" dirty="0" smtClean="0">
                <a:solidFill>
                  <a:schemeClr val="accent1"/>
                </a:solidFill>
              </a:rPr>
              <a:t>Initiative:</a:t>
            </a:r>
            <a:endParaRPr lang="en-US" sz="2500" dirty="0">
              <a:solidFill>
                <a:schemeClr val="accent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100" dirty="0"/>
              <a:t>Goal is to increase broadband Internet </a:t>
            </a:r>
            <a:r>
              <a:rPr lang="en-US" sz="2100" dirty="0" smtClean="0"/>
              <a:t>access</a:t>
            </a:r>
            <a:r>
              <a:rPr lang="en-US" sz="2100" dirty="0"/>
              <a:t>, adoption and use of Internet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100" dirty="0"/>
              <a:t>Governor Sandoval and OSIT received </a:t>
            </a:r>
            <a:r>
              <a:rPr lang="en-US" sz="2100" dirty="0" smtClean="0"/>
              <a:t>legislative </a:t>
            </a:r>
            <a:r>
              <a:rPr lang="en-US" sz="2100" dirty="0"/>
              <a:t>approval of $2M to support special </a:t>
            </a:r>
            <a:r>
              <a:rPr lang="en-US" sz="2100" dirty="0" smtClean="0"/>
              <a:t>construction projects </a:t>
            </a:r>
            <a:endParaRPr lang="en-US" sz="2100" dirty="0"/>
          </a:p>
          <a:p>
            <a:pPr lvl="1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75557" y="455762"/>
            <a:ext cx="840921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Why is Special Construction Special?</a:t>
            </a:r>
          </a:p>
        </p:txBody>
      </p:sp>
    </p:spTree>
    <p:extLst>
      <p:ext uri="{BB962C8B-B14F-4D97-AF65-F5344CB8AC3E}">
        <p14:creationId xmlns:p14="http://schemas.microsoft.com/office/powerpoint/2010/main" val="1302503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0000">
              <a:srgbClr val="DE8226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E2A4FC19-B609-4CFD-B13B-5E9631711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595" y="455762"/>
            <a:ext cx="7400925" cy="1266825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Telecommunications PROGRAM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6875DF0-14E3-4C89-A92F-58F39B65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9896" y="1590261"/>
            <a:ext cx="6180533" cy="4689410"/>
          </a:xfrm>
        </p:spPr>
        <p:txBody>
          <a:bodyPr>
            <a:normAutofit/>
          </a:bodyPr>
          <a:lstStyle/>
          <a:p>
            <a:r>
              <a:rPr lang="en-US" sz="2500" dirty="0"/>
              <a:t>Elko County School District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100" dirty="0"/>
              <a:t>Funded for $921,000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100" dirty="0"/>
              <a:t>10GB Fiber replacing 100MB Copper</a:t>
            </a:r>
          </a:p>
          <a:p>
            <a:endParaRPr lang="en-US" sz="2500" dirty="0" smtClean="0"/>
          </a:p>
          <a:p>
            <a:r>
              <a:rPr lang="en-US" sz="2500" dirty="0" smtClean="0"/>
              <a:t>Lyon </a:t>
            </a:r>
            <a:r>
              <a:rPr lang="en-US" sz="2500" dirty="0"/>
              <a:t>County School District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100" dirty="0"/>
              <a:t>Seeking $1.25M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100" dirty="0"/>
              <a:t>10GB Fiber replacing Microwave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100" dirty="0"/>
          </a:p>
          <a:p>
            <a:pPr lvl="1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75557" y="455762"/>
            <a:ext cx="840921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Special Construction Projects </a:t>
            </a:r>
          </a:p>
        </p:txBody>
      </p:sp>
    </p:spTree>
    <p:extLst>
      <p:ext uri="{BB962C8B-B14F-4D97-AF65-F5344CB8AC3E}">
        <p14:creationId xmlns:p14="http://schemas.microsoft.com/office/powerpoint/2010/main" val="1056807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4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25501" y="2025486"/>
            <a:ext cx="7508874" cy="2623885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>
                <a:solidFill>
                  <a:srgbClr val="FFFFFF"/>
                </a:solidFill>
              </a:rPr>
              <a:t>UNIVERSAL SERVICE</a:t>
            </a:r>
          </a:p>
          <a:p>
            <a:pPr algn="ctr"/>
            <a:r>
              <a:rPr lang="en-US" sz="4000" b="1" dirty="0">
                <a:solidFill>
                  <a:srgbClr val="FFFFFF"/>
                </a:solidFill>
              </a:rPr>
              <a:t>RURAL HEALTH CARE</a:t>
            </a:r>
          </a:p>
        </p:txBody>
      </p:sp>
    </p:spTree>
    <p:extLst>
      <p:ext uri="{BB962C8B-B14F-4D97-AF65-F5344CB8AC3E}">
        <p14:creationId xmlns:p14="http://schemas.microsoft.com/office/powerpoint/2010/main" val="417675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4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E2A4FC19-B609-4CFD-B13B-5E9631711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87" y="560614"/>
            <a:ext cx="7837714" cy="859972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dirty="0"/>
              <a:t>rural </a:t>
            </a:r>
            <a:r>
              <a:rPr lang="en-US" sz="3600" dirty="0" smtClean="0"/>
              <a:t>healthcare </a:t>
            </a:r>
            <a:r>
              <a:rPr lang="en-US" sz="3600" dirty="0"/>
              <a:t>Programs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6875DF0-14E3-4C89-A92F-58F39B65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2617" y="2015256"/>
            <a:ext cx="7004649" cy="400598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200" b="1" u="sng" dirty="0">
                <a:solidFill>
                  <a:schemeClr val="accent1"/>
                </a:solidFill>
              </a:rPr>
              <a:t>TWO PROGRAMS</a:t>
            </a:r>
          </a:p>
          <a:p>
            <a:pPr algn="ctr"/>
            <a:endParaRPr lang="en-US" sz="1100" b="1" u="sng" dirty="0">
              <a:solidFill>
                <a:schemeClr val="tx1"/>
              </a:solidFill>
            </a:endParaRPr>
          </a:p>
          <a:p>
            <a:r>
              <a:rPr lang="en-US" sz="2700" b="1" dirty="0">
                <a:solidFill>
                  <a:schemeClr val="tx1"/>
                </a:solidFill>
              </a:rPr>
              <a:t>TELECOMMUNICATIONS PROGRAM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chemeClr val="accent1">
                    <a:lumMod val="50000"/>
                  </a:schemeClr>
                </a:solidFill>
              </a:rPr>
              <a:t>Funding based on </a:t>
            </a:r>
            <a:r>
              <a:rPr lang="en-US" sz="2700" b="1" dirty="0" smtClean="0">
                <a:solidFill>
                  <a:schemeClr val="accent1">
                    <a:lumMod val="50000"/>
                  </a:schemeClr>
                </a:solidFill>
              </a:rPr>
              <a:t>urban </a:t>
            </a:r>
            <a:r>
              <a:rPr lang="en-US" sz="2700" b="1" dirty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en-US" sz="2700" b="1" dirty="0" smtClean="0">
                <a:solidFill>
                  <a:schemeClr val="accent1">
                    <a:lumMod val="50000"/>
                  </a:schemeClr>
                </a:solidFill>
              </a:rPr>
              <a:t>ural </a:t>
            </a:r>
            <a:r>
              <a:rPr lang="en-US" sz="2700" b="1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sz="2700" b="1" dirty="0" smtClean="0">
                <a:solidFill>
                  <a:schemeClr val="accent1">
                    <a:lumMod val="50000"/>
                  </a:schemeClr>
                </a:solidFill>
              </a:rPr>
              <a:t>ost </a:t>
            </a:r>
            <a:r>
              <a:rPr lang="en-US" sz="2700" b="1" dirty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en-US" sz="2700" b="1" dirty="0" smtClean="0">
                <a:solidFill>
                  <a:schemeClr val="accent1">
                    <a:lumMod val="50000"/>
                  </a:schemeClr>
                </a:solidFill>
              </a:rPr>
              <a:t>ifferential</a:t>
            </a:r>
            <a:endParaRPr lang="en-US" sz="27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700" b="1" dirty="0">
              <a:solidFill>
                <a:schemeClr val="tx1"/>
              </a:solidFill>
            </a:endParaRPr>
          </a:p>
          <a:p>
            <a:r>
              <a:rPr lang="en-US" sz="2700" b="1" dirty="0">
                <a:solidFill>
                  <a:schemeClr val="tx1"/>
                </a:solidFill>
              </a:rPr>
              <a:t>HEALTHCARE CONNECT FUND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chemeClr val="accent1">
                    <a:lumMod val="50000"/>
                  </a:schemeClr>
                </a:solidFill>
              </a:rPr>
              <a:t>Funding is a flat 65% discount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7178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4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E2A4FC19-B609-4CFD-B13B-5E9631711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533400"/>
            <a:ext cx="7400925" cy="1266825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Telecommunications PROGRAM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6875DF0-14E3-4C89-A92F-58F39B65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9260" y="1580322"/>
            <a:ext cx="7057490" cy="5053391"/>
          </a:xfrm>
        </p:spPr>
        <p:txBody>
          <a:bodyPr>
            <a:normAutofit/>
          </a:bodyPr>
          <a:lstStyle/>
          <a:p>
            <a:r>
              <a:rPr lang="en-US" sz="2500" b="1" u="sng" dirty="0">
                <a:solidFill>
                  <a:schemeClr val="accent1"/>
                </a:solidFill>
              </a:rPr>
              <a:t>PROVIDES FUNDING FOR: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dirty="0"/>
              <a:t>Telecommunications –Connectivity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dirty="0"/>
              <a:t>Telecommunications – Voice S</a:t>
            </a:r>
            <a:r>
              <a:rPr lang="en-US" sz="2500" dirty="0" smtClean="0"/>
              <a:t>ervices</a:t>
            </a:r>
            <a:endParaRPr lang="en-US" sz="25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500" dirty="0"/>
          </a:p>
          <a:p>
            <a:r>
              <a:rPr lang="en-US" sz="2500" b="1" u="sng" dirty="0">
                <a:solidFill>
                  <a:schemeClr val="accent1"/>
                </a:solidFill>
              </a:rPr>
              <a:t>DOES NOT PROVIDE FUNDING FOR: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dirty="0"/>
              <a:t>Internet A</a:t>
            </a:r>
            <a:r>
              <a:rPr lang="en-US" sz="2500" dirty="0" smtClean="0"/>
              <a:t>ccess</a:t>
            </a:r>
            <a:endParaRPr lang="en-US" sz="25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dirty="0"/>
              <a:t>Fees &amp; Surcharges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dirty="0" smtClean="0"/>
              <a:t>Self-Provisioned </a:t>
            </a:r>
            <a:r>
              <a:rPr lang="en-US" sz="2500" dirty="0"/>
              <a:t>Networks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dirty="0"/>
              <a:t>Network Equipment</a:t>
            </a:r>
          </a:p>
          <a:p>
            <a:pPr lvl="1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75557" y="455762"/>
            <a:ext cx="840921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TELECOMMUNICATIONS PROGRAM</a:t>
            </a:r>
          </a:p>
        </p:txBody>
      </p:sp>
    </p:spTree>
    <p:extLst>
      <p:ext uri="{BB962C8B-B14F-4D97-AF65-F5344CB8AC3E}">
        <p14:creationId xmlns:p14="http://schemas.microsoft.com/office/powerpoint/2010/main" val="310592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019" y="1260895"/>
            <a:ext cx="6554867" cy="41133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>
                <a:solidFill>
                  <a:schemeClr val="bg2">
                    <a:lumMod val="75000"/>
                  </a:schemeClr>
                </a:solidFill>
              </a:rPr>
              <a:t>What do I need?</a:t>
            </a: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/>
              <a:t>Wired </a:t>
            </a:r>
            <a:br>
              <a:rPr lang="en-US" sz="6000" dirty="0"/>
            </a:br>
            <a:r>
              <a:rPr lang="en-US" sz="2000" dirty="0"/>
              <a:t>versus</a:t>
            </a: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/>
              <a:t>wireless </a:t>
            </a:r>
            <a:br>
              <a:rPr lang="en-US" sz="6000" dirty="0"/>
            </a:br>
            <a:r>
              <a:rPr lang="en-US" sz="2000" dirty="0"/>
              <a:t>versus</a:t>
            </a: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/>
              <a:t>satellite</a:t>
            </a:r>
          </a:p>
        </p:txBody>
      </p:sp>
    </p:spTree>
    <p:extLst>
      <p:ext uri="{BB962C8B-B14F-4D97-AF65-F5344CB8AC3E}">
        <p14:creationId xmlns:p14="http://schemas.microsoft.com/office/powerpoint/2010/main" val="14301335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4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6875DF0-14E3-4C89-A92F-58F39B65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8012" y="1566052"/>
            <a:ext cx="8019331" cy="5067659"/>
          </a:xfrm>
        </p:spPr>
        <p:txBody>
          <a:bodyPr>
            <a:normAutofit fontScale="47500" lnSpcReduction="20000"/>
          </a:bodyPr>
          <a:lstStyle/>
          <a:p>
            <a:r>
              <a:rPr lang="en-US" sz="5300" b="1" u="sng" dirty="0">
                <a:solidFill>
                  <a:schemeClr val="accent1"/>
                </a:solidFill>
              </a:rPr>
              <a:t>PROVIDES FUNDING FOR THE FOLLOWING SERVICES</a:t>
            </a:r>
            <a:r>
              <a:rPr lang="en-US" sz="5300" b="1" dirty="0">
                <a:solidFill>
                  <a:schemeClr val="accent1"/>
                </a:solidFill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5100" dirty="0"/>
              <a:t>Internet </a:t>
            </a:r>
            <a:r>
              <a:rPr lang="en-US" sz="5100" dirty="0" smtClean="0"/>
              <a:t>access</a:t>
            </a:r>
            <a:endParaRPr lang="en-US" sz="51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5100" dirty="0"/>
              <a:t>Advanced telecommunications or information </a:t>
            </a:r>
            <a:r>
              <a:rPr lang="en-US" sz="5100" dirty="0" smtClean="0"/>
              <a:t>services </a:t>
            </a:r>
            <a:r>
              <a:rPr lang="en-US" sz="5100" dirty="0"/>
              <a:t>for health information technology that: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5100" dirty="0"/>
              <a:t>Provides connectivity over private dedicated networks or the public Internet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5100" dirty="0"/>
              <a:t>Enables H</a:t>
            </a:r>
            <a:r>
              <a:rPr lang="en-US" sz="5100" dirty="0" smtClean="0"/>
              <a:t>ealth </a:t>
            </a:r>
            <a:r>
              <a:rPr lang="en-US" sz="5100" dirty="0"/>
              <a:t>C</a:t>
            </a:r>
            <a:r>
              <a:rPr lang="en-US" sz="5100" dirty="0" smtClean="0"/>
              <a:t>are </a:t>
            </a:r>
            <a:r>
              <a:rPr lang="en-US" sz="5100" dirty="0"/>
              <a:t>P</a:t>
            </a:r>
            <a:r>
              <a:rPr lang="en-US" sz="5100" dirty="0" smtClean="0"/>
              <a:t>roviders(HCP) </a:t>
            </a:r>
            <a:r>
              <a:rPr lang="en-US" sz="5100" dirty="0"/>
              <a:t>to post their own data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5100" dirty="0"/>
              <a:t>Interacts with stored data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5100" dirty="0"/>
              <a:t>Generates new data or communication</a:t>
            </a:r>
          </a:p>
          <a:p>
            <a:endParaRPr lang="en-US" dirty="0"/>
          </a:p>
          <a:p>
            <a:r>
              <a:rPr lang="en-US" dirty="0"/>
              <a:t>	</a:t>
            </a:r>
          </a:p>
        </p:txBody>
      </p:sp>
      <p:sp>
        <p:nvSpPr>
          <p:cNvPr id="6" name="Rectangle 5"/>
          <p:cNvSpPr/>
          <p:nvPr/>
        </p:nvSpPr>
        <p:spPr>
          <a:xfrm>
            <a:off x="4588329" y="819695"/>
            <a:ext cx="55517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3336" y="408214"/>
            <a:ext cx="828998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HEALTHCARE CONNECT PROGRAM</a:t>
            </a:r>
          </a:p>
        </p:txBody>
      </p:sp>
    </p:spTree>
    <p:extLst>
      <p:ext uri="{BB962C8B-B14F-4D97-AF65-F5344CB8AC3E}">
        <p14:creationId xmlns:p14="http://schemas.microsoft.com/office/powerpoint/2010/main" val="150281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4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E2A4FC19-B609-4CFD-B13B-5E9631711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187" y="342901"/>
            <a:ext cx="8343900" cy="963386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healthcare connect PROGRAM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6875DF0-14E3-4C89-A92F-58F39B65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849" y="1498299"/>
            <a:ext cx="7815532" cy="516129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PROVIDES FUNDING FOR NETWORK EQUIPMENT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Equipment required to light dark fiber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Equipment necessary to connect dedicated health care broadband networks  or individual HCPs to middle mile or backbone networks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Computers, including servers and related hardware (</a:t>
            </a:r>
            <a:r>
              <a:rPr lang="en-US" sz="2400" i="1" dirty="0">
                <a:solidFill>
                  <a:schemeClr val="tx1"/>
                </a:solidFill>
              </a:rPr>
              <a:t>e.g., </a:t>
            </a:r>
            <a:r>
              <a:rPr lang="en-US" sz="2400" dirty="0">
                <a:solidFill>
                  <a:schemeClr val="tx1"/>
                </a:solidFill>
              </a:rPr>
              <a:t>printers, scanners, laptops) that are used exclusively for network management</a:t>
            </a:r>
          </a:p>
        </p:txBody>
      </p:sp>
    </p:spTree>
    <p:extLst>
      <p:ext uri="{BB962C8B-B14F-4D97-AF65-F5344CB8AC3E}">
        <p14:creationId xmlns:p14="http://schemas.microsoft.com/office/powerpoint/2010/main" val="75978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4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4157" y="1516317"/>
            <a:ext cx="81153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Software used for network management, maintenance, or other network operations, and development of software that supports network management, maintenance, and other network </a:t>
            </a:r>
            <a:r>
              <a:rPr lang="en-US" sz="2400" dirty="0" smtClean="0"/>
              <a:t>operations</a:t>
            </a:r>
            <a:endParaRPr lang="en-US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Costs of engineering, furnishing (</a:t>
            </a:r>
            <a:r>
              <a:rPr lang="en-US" sz="2400" i="1" dirty="0"/>
              <a:t>i.e., </a:t>
            </a:r>
            <a:r>
              <a:rPr lang="en-US" sz="2400" dirty="0"/>
              <a:t>as delivered from the </a:t>
            </a:r>
            <a:r>
              <a:rPr lang="en-US" sz="2400" dirty="0" smtClean="0"/>
              <a:t>manufacturer and </a:t>
            </a:r>
            <a:r>
              <a:rPr lang="en-US" sz="2400" dirty="0"/>
              <a:t>installing network </a:t>
            </a:r>
            <a:r>
              <a:rPr lang="en-US" sz="2400" dirty="0" smtClean="0"/>
              <a:t>equipment)</a:t>
            </a:r>
            <a:endParaRPr lang="en-US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Equipment that is a necessary part of the </a:t>
            </a:r>
            <a:r>
              <a:rPr lang="en-US" sz="2400" dirty="0" smtClean="0"/>
              <a:t>HCP owned facilities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04157" y="644328"/>
            <a:ext cx="2547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accent1"/>
                </a:solidFill>
              </a:rPr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300106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4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E2A4FC19-B609-4CFD-B13B-5E9631711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439948"/>
            <a:ext cx="8017327" cy="915323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sz="3600" dirty="0"/>
              <a:t>healthcare connect program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6875DF0-14E3-4C89-A92F-58F39B65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2662" y="1639027"/>
            <a:ext cx="7932494" cy="4523233"/>
          </a:xfrm>
        </p:spPr>
        <p:txBody>
          <a:bodyPr>
            <a:normAutofit/>
          </a:bodyPr>
          <a:lstStyle/>
          <a:p>
            <a:r>
              <a:rPr lang="en-US" sz="2500" b="1" dirty="0">
                <a:solidFill>
                  <a:schemeClr val="accent1"/>
                </a:solidFill>
              </a:rPr>
              <a:t>DOES </a:t>
            </a:r>
            <a:r>
              <a:rPr lang="en-US" sz="2500" b="1" u="sng" dirty="0">
                <a:solidFill>
                  <a:schemeClr val="accent1"/>
                </a:solidFill>
              </a:rPr>
              <a:t>NOT</a:t>
            </a:r>
            <a:r>
              <a:rPr lang="en-US" sz="2500" b="1" dirty="0">
                <a:solidFill>
                  <a:schemeClr val="accent1"/>
                </a:solidFill>
              </a:rPr>
              <a:t> PROVIDE FUNDING FOR</a:t>
            </a:r>
            <a:r>
              <a:rPr lang="en-US" sz="2500" b="1" dirty="0" smtClean="0">
                <a:solidFill>
                  <a:schemeClr val="accent1"/>
                </a:solidFill>
              </a:rPr>
              <a:t>:</a:t>
            </a:r>
            <a:endParaRPr lang="en-US" sz="2500" b="1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Equipment not associated with an eligible service and that is not necessary to make an eligible service </a:t>
            </a:r>
            <a:r>
              <a:rPr lang="en-US" sz="2400" dirty="0" smtClean="0">
                <a:solidFill>
                  <a:schemeClr val="tx1"/>
                </a:solidFill>
              </a:rPr>
              <a:t>functional </a:t>
            </a:r>
            <a:r>
              <a:rPr lang="en-US" sz="2400" dirty="0">
                <a:solidFill>
                  <a:schemeClr val="tx1"/>
                </a:solidFill>
              </a:rPr>
              <a:t>or to manage, control, or maintain an eligible service or a dedicated </a:t>
            </a:r>
            <a:r>
              <a:rPr lang="en-US" sz="2400" dirty="0" smtClean="0">
                <a:solidFill>
                  <a:schemeClr val="tx1"/>
                </a:solidFill>
              </a:rPr>
              <a:t>healthcare </a:t>
            </a:r>
            <a:r>
              <a:rPr lang="en-US" sz="2400" dirty="0">
                <a:solidFill>
                  <a:schemeClr val="tx1"/>
                </a:solidFill>
              </a:rPr>
              <a:t>broadband </a:t>
            </a:r>
            <a:r>
              <a:rPr lang="en-US" sz="2400" dirty="0" smtClean="0">
                <a:solidFill>
                  <a:schemeClr val="tx1"/>
                </a:solidFill>
              </a:rPr>
              <a:t>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Voice </a:t>
            </a:r>
            <a:r>
              <a:rPr lang="en-US" sz="2400" dirty="0" smtClean="0">
                <a:solidFill>
                  <a:schemeClr val="tx1"/>
                </a:solidFill>
              </a:rPr>
              <a:t>services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35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4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6875DF0-14E3-4C89-A92F-58F39B65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3983" y="1955717"/>
            <a:ext cx="8056334" cy="376191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Must be a non-profit entity or a public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health care provider</a:t>
            </a:r>
            <a:endParaRPr lang="en-US" sz="2400" dirty="0">
              <a:solidFill>
                <a:schemeClr val="tx1">
                  <a:lumMod val="9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9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Health Care Provider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must be located in an FCC approved rural location </a:t>
            </a:r>
          </a:p>
          <a:p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3983" y="533400"/>
            <a:ext cx="7724217" cy="1181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WHO IS ELIGIBLE TO PARTICIPATE?</a:t>
            </a:r>
          </a:p>
        </p:txBody>
      </p:sp>
    </p:spTree>
    <p:extLst>
      <p:ext uri="{BB962C8B-B14F-4D97-AF65-F5344CB8AC3E}">
        <p14:creationId xmlns:p14="http://schemas.microsoft.com/office/powerpoint/2010/main" val="238403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4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="" xmlns:a16="http://schemas.microsoft.com/office/drawing/2014/main" id="{166E0634-C0F8-427D-B76A-CD15D382A1B0}"/>
              </a:ext>
            </a:extLst>
          </p:cNvPr>
          <p:cNvSpPr txBox="1">
            <a:spLocks/>
          </p:cNvSpPr>
          <p:nvPr/>
        </p:nvSpPr>
        <p:spPr>
          <a:xfrm>
            <a:off x="669471" y="345987"/>
            <a:ext cx="7870371" cy="942452"/>
          </a:xfrm>
          <a:prstGeom prst="rect">
            <a:avLst/>
          </a:prstGeom>
          <a:solidFill>
            <a:schemeClr val="accent1"/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dirty="0"/>
              <a:t>Who is eligible to participate?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A780223-5938-4807-BBB4-3D1457B69682}"/>
              </a:ext>
            </a:extLst>
          </p:cNvPr>
          <p:cNvSpPr/>
          <p:nvPr/>
        </p:nvSpPr>
        <p:spPr>
          <a:xfrm>
            <a:off x="300570" y="1334321"/>
            <a:ext cx="854286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</a:rPr>
              <a:t>HCP must be one of the following types of entities</a:t>
            </a:r>
            <a:r>
              <a:rPr lang="en-US" sz="2500" b="1" u="sng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4157" y="1986367"/>
            <a:ext cx="793568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/>
              <a:t>Post-secondary educational institution offering healthcare instruction, such as teaching hospital or medical school</a:t>
            </a:r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/>
              <a:t>Community health center or health centers providing healthcare to migrants</a:t>
            </a:r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/>
              <a:t>Local health departments or agencies</a:t>
            </a:r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/>
              <a:t>Community mental health centers</a:t>
            </a:r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/>
              <a:t>Not-for-profit hospitals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324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4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="" xmlns:a16="http://schemas.microsoft.com/office/drawing/2014/main" id="{166E0634-C0F8-427D-B76A-CD15D382A1B0}"/>
              </a:ext>
            </a:extLst>
          </p:cNvPr>
          <p:cNvSpPr txBox="1">
            <a:spLocks/>
          </p:cNvSpPr>
          <p:nvPr/>
        </p:nvSpPr>
        <p:spPr>
          <a:xfrm>
            <a:off x="669472" y="216877"/>
            <a:ext cx="7723414" cy="811823"/>
          </a:xfrm>
          <a:prstGeom prst="rect">
            <a:avLst/>
          </a:prstGeom>
          <a:solidFill>
            <a:schemeClr val="accent1"/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dirty="0"/>
              <a:t>Who is eligible to participate?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A780223-5938-4807-BBB4-3D1457B69682}"/>
              </a:ext>
            </a:extLst>
          </p:cNvPr>
          <p:cNvSpPr/>
          <p:nvPr/>
        </p:nvSpPr>
        <p:spPr>
          <a:xfrm>
            <a:off x="300570" y="1334321"/>
            <a:ext cx="854286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</a:rPr>
              <a:t>HCP must be one of the following types of entities: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9472" y="1986367"/>
            <a:ext cx="80336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/>
              <a:t>Rural health clinics</a:t>
            </a:r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/>
              <a:t>Consortia of </a:t>
            </a:r>
            <a:r>
              <a:rPr lang="en-US" sz="2400" dirty="0" smtClean="0"/>
              <a:t>HCPs </a:t>
            </a:r>
            <a:r>
              <a:rPr lang="en-US" sz="2400" dirty="0"/>
              <a:t>consisting of </a:t>
            </a:r>
            <a:r>
              <a:rPr lang="en-US" sz="2400" dirty="0" smtClean="0"/>
              <a:t>one </a:t>
            </a:r>
            <a:r>
              <a:rPr lang="en-US" sz="2400" dirty="0"/>
              <a:t>or more of the above entities</a:t>
            </a:r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/>
              <a:t>Dedicated emergency departments of rural for-profit hospitals</a:t>
            </a:r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/>
              <a:t>Part-time eligible entities located in facilities </a:t>
            </a:r>
            <a:r>
              <a:rPr lang="en-US" sz="2400" dirty="0" smtClean="0"/>
              <a:t>      that </a:t>
            </a:r>
            <a:r>
              <a:rPr lang="en-US" sz="2400" dirty="0"/>
              <a:t>are ineligible</a:t>
            </a:r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/>
              <a:t>Skilled </a:t>
            </a:r>
            <a:r>
              <a:rPr lang="en-US" sz="2400" dirty="0" smtClean="0"/>
              <a:t>nursing </a:t>
            </a:r>
            <a:r>
              <a:rPr lang="en-US" sz="2400" dirty="0"/>
              <a:t>facilities</a:t>
            </a:r>
          </a:p>
        </p:txBody>
      </p:sp>
    </p:spTree>
    <p:extLst>
      <p:ext uri="{BB962C8B-B14F-4D97-AF65-F5344CB8AC3E}">
        <p14:creationId xmlns:p14="http://schemas.microsoft.com/office/powerpoint/2010/main" val="41400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4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6875DF0-14E3-4C89-A92F-58F39B65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034" y="1894396"/>
            <a:ext cx="7970538" cy="4714875"/>
          </a:xfrm>
        </p:spPr>
        <p:txBody>
          <a:bodyPr>
            <a:normAutofit/>
          </a:bodyPr>
          <a:lstStyle/>
          <a:p>
            <a:pPr lvl="1"/>
            <a:r>
              <a:rPr lang="en-US" sz="3000" b="1" u="sng" dirty="0">
                <a:solidFill>
                  <a:schemeClr val="accent1">
                    <a:lumMod val="75000"/>
                  </a:schemeClr>
                </a:solidFill>
              </a:rPr>
              <a:t>CONSORTIUM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A group of multiple sites that choose to request support as a single entity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Two or more Health Care Providers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50% or greater must be designated rural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Some services and equipment eligible only to consortiums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="" xmlns:a16="http://schemas.microsoft.com/office/drawing/2014/main" id="{12F6674F-8EB7-4A49-BFA3-BE48F76B75E0}"/>
              </a:ext>
            </a:extLst>
          </p:cNvPr>
          <p:cNvSpPr txBox="1">
            <a:spLocks/>
          </p:cNvSpPr>
          <p:nvPr/>
        </p:nvSpPr>
        <p:spPr>
          <a:xfrm>
            <a:off x="1398898" y="363524"/>
            <a:ext cx="6104267" cy="12668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/>
              <a:t>Who is eligible to participate?</a:t>
            </a:r>
          </a:p>
        </p:txBody>
      </p:sp>
      <p:sp>
        <p:nvSpPr>
          <p:cNvPr id="2" name="Rectangle 1"/>
          <p:cNvSpPr/>
          <p:nvPr/>
        </p:nvSpPr>
        <p:spPr>
          <a:xfrm>
            <a:off x="702129" y="539736"/>
            <a:ext cx="7886699" cy="75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WHO IS ELIGIBLE TO PARTICIPATE?</a:t>
            </a:r>
          </a:p>
        </p:txBody>
      </p:sp>
    </p:spTree>
    <p:extLst>
      <p:ext uri="{BB962C8B-B14F-4D97-AF65-F5344CB8AC3E}">
        <p14:creationId xmlns:p14="http://schemas.microsoft.com/office/powerpoint/2010/main" val="201552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4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B7705E4-A16D-4D08-B735-631887EDF397}"/>
              </a:ext>
            </a:extLst>
          </p:cNvPr>
          <p:cNvSpPr/>
          <p:nvPr/>
        </p:nvSpPr>
        <p:spPr>
          <a:xfrm>
            <a:off x="957531" y="479114"/>
            <a:ext cx="7300644" cy="9354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E2A4FC19-B609-4CFD-B13B-5E9631711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397336"/>
            <a:ext cx="7400925" cy="1266825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benefits FOR NEVADA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6875DF0-14E3-4C89-A92F-58F39B65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919" y="2039007"/>
            <a:ext cx="7667625" cy="2019809"/>
          </a:xfrm>
        </p:spPr>
        <p:txBody>
          <a:bodyPr>
            <a:normAutofit/>
          </a:bodyPr>
          <a:lstStyle/>
          <a:p>
            <a:r>
              <a:rPr lang="en-US" sz="2500" b="1" dirty="0">
                <a:solidFill>
                  <a:schemeClr val="accent1"/>
                </a:solidFill>
              </a:rPr>
              <a:t>Connects Rural Health Care Providers to high speed broadband</a:t>
            </a:r>
          </a:p>
          <a:p>
            <a:r>
              <a:rPr lang="en-US" sz="2500" b="1" dirty="0">
                <a:solidFill>
                  <a:schemeClr val="accent1"/>
                </a:solidFill>
              </a:rPr>
              <a:t>Consortium of </a:t>
            </a:r>
            <a:r>
              <a:rPr lang="en-US" sz="2500" b="1" dirty="0" smtClean="0">
                <a:solidFill>
                  <a:schemeClr val="accent1"/>
                </a:solidFill>
              </a:rPr>
              <a:t>Health Care </a:t>
            </a:r>
            <a:r>
              <a:rPr lang="en-US" sz="2500" b="1" dirty="0">
                <a:solidFill>
                  <a:schemeClr val="accent1"/>
                </a:solidFill>
              </a:rPr>
              <a:t>Providers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909C8C3-062E-4A88-9D45-226DBA6C7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630" y="3081713"/>
            <a:ext cx="2665563" cy="34457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140496F-26F0-4D01-997B-B50ED6F081CA}"/>
              </a:ext>
            </a:extLst>
          </p:cNvPr>
          <p:cNvSpPr/>
          <p:nvPr/>
        </p:nvSpPr>
        <p:spPr>
          <a:xfrm>
            <a:off x="718833" y="3081713"/>
            <a:ext cx="476640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Reduced travel for patients and medical professionals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Video </a:t>
            </a:r>
            <a:r>
              <a:rPr lang="en-US" sz="2400" dirty="0" smtClean="0"/>
              <a:t>conference </a:t>
            </a:r>
            <a:r>
              <a:rPr lang="en-US" sz="2400" dirty="0"/>
              <a:t>s</a:t>
            </a:r>
            <a:r>
              <a:rPr lang="en-US" sz="2400" dirty="0" smtClean="0"/>
              <a:t>essions </a:t>
            </a:r>
            <a:r>
              <a:rPr lang="en-US" sz="2400" dirty="0"/>
              <a:t>with physicians, including specialists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Tele-Pharmacy capabilities</a:t>
            </a:r>
          </a:p>
        </p:txBody>
      </p:sp>
    </p:spTree>
    <p:extLst>
      <p:ext uri="{BB962C8B-B14F-4D97-AF65-F5344CB8AC3E}">
        <p14:creationId xmlns:p14="http://schemas.microsoft.com/office/powerpoint/2010/main" val="224665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4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E2A4FC19-B609-4CFD-B13B-5E9631711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580" y="422695"/>
            <a:ext cx="8062748" cy="1107932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PARTICIPATE IN THE RURAL HEALTHCARE PROGRAM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6875DF0-14E3-4C89-A92F-58F39B65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6141" y="1928192"/>
            <a:ext cx="7667625" cy="4638675"/>
          </a:xfrm>
        </p:spPr>
        <p:txBody>
          <a:bodyPr>
            <a:normAutofit/>
          </a:bodyPr>
          <a:lstStyle/>
          <a:p>
            <a:pPr algn="ctr"/>
            <a:r>
              <a:rPr lang="en-US" sz="2800" b="1" u="sng" dirty="0"/>
              <a:t>HOW TO BEGIN IN THE PROGRAM: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Determine  HCP eligibility - 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Form </a:t>
            </a:r>
            <a:r>
              <a:rPr lang="en-US" sz="2400" dirty="0" smtClean="0">
                <a:solidFill>
                  <a:schemeClr val="tx1"/>
                </a:solidFill>
              </a:rPr>
              <a:t>consortium </a:t>
            </a:r>
            <a:r>
              <a:rPr lang="en-US" sz="2400" dirty="0">
                <a:solidFill>
                  <a:schemeClr val="tx1"/>
                </a:solidFill>
              </a:rPr>
              <a:t>for cost-benefits - 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Determine which services  are needed - 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</a:t>
            </a:r>
            <a:r>
              <a:rPr lang="en-US" sz="2400" dirty="0" smtClean="0">
                <a:solidFill>
                  <a:schemeClr val="tx1"/>
                </a:solidFill>
              </a:rPr>
              <a:t>repare </a:t>
            </a:r>
            <a:r>
              <a:rPr lang="en-US" sz="2400" dirty="0">
                <a:solidFill>
                  <a:schemeClr val="tx1"/>
                </a:solidFill>
              </a:rPr>
              <a:t>&amp; </a:t>
            </a:r>
            <a:r>
              <a:rPr lang="en-US" sz="2400" dirty="0" smtClean="0">
                <a:solidFill>
                  <a:schemeClr val="tx1"/>
                </a:solidFill>
              </a:rPr>
              <a:t>submit </a:t>
            </a:r>
            <a:r>
              <a:rPr lang="en-US" sz="2400" dirty="0">
                <a:solidFill>
                  <a:schemeClr val="tx1"/>
                </a:solidFill>
              </a:rPr>
              <a:t>RFP, procurement period - 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Award </a:t>
            </a:r>
            <a:r>
              <a:rPr lang="en-US" sz="2400" dirty="0" smtClean="0">
                <a:solidFill>
                  <a:schemeClr val="tx1"/>
                </a:solidFill>
              </a:rPr>
              <a:t>contracts </a:t>
            </a:r>
            <a:r>
              <a:rPr lang="en-US" sz="2400" dirty="0">
                <a:solidFill>
                  <a:schemeClr val="tx1"/>
                </a:solidFill>
              </a:rPr>
              <a:t>– AFTER PROCUREMENT PERIOD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Submit </a:t>
            </a:r>
            <a:r>
              <a:rPr lang="en-US" sz="2400" dirty="0" smtClean="0">
                <a:solidFill>
                  <a:schemeClr val="tx1"/>
                </a:solidFill>
              </a:rPr>
              <a:t>application </a:t>
            </a:r>
            <a:r>
              <a:rPr lang="en-US" sz="2400" dirty="0">
                <a:solidFill>
                  <a:schemeClr val="tx1"/>
                </a:solidFill>
              </a:rPr>
              <a:t>- February 1, 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09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9676" y="5132031"/>
            <a:ext cx="6554867" cy="1313759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FIBER OPTICS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30061" y="698740"/>
            <a:ext cx="6754483" cy="3602330"/>
          </a:xfrm>
        </p:spPr>
        <p:txBody>
          <a:bodyPr/>
          <a:lstStyle/>
          <a:p>
            <a:endParaRPr lang="en-US"/>
          </a:p>
        </p:txBody>
      </p:sp>
      <p:pic>
        <p:nvPicPr>
          <p:cNvPr id="2052" name="Picture 4" descr="Image result for fiber optics glass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10" y="698740"/>
            <a:ext cx="7543800" cy="420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3277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6000">
              <a:schemeClr val="accent6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548" y="326034"/>
            <a:ext cx="7764904" cy="1582711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accent2">
                    <a:lumMod val="50000"/>
                  </a:schemeClr>
                </a:solidFill>
              </a:rPr>
              <a:t>Millennials</a:t>
            </a:r>
            <a:br>
              <a:rPr lang="en-US" sz="48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</a:rPr>
              <a:t>the new workforce</a:t>
            </a:r>
          </a:p>
        </p:txBody>
      </p:sp>
      <p:pic>
        <p:nvPicPr>
          <p:cNvPr id="5128" name="Picture 8" descr="http://assets.pewresearch.org/wp-content/uploads/var/www/vhosts/cms.pewresearch.org/htdocs/wp-content/blogs.dir/12/files/2018/04/10103327/FT_18.04.02_genWorkforceRevised_lines1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465" y="2317230"/>
            <a:ext cx="7090348" cy="421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8187" y="2317230"/>
            <a:ext cx="337278" cy="421473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0652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6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DCA2BB-A7BA-4A68-8660-3DE74CAFF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566" y="2453640"/>
            <a:ext cx="6554867" cy="1524000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PERCEPTION</a:t>
            </a:r>
          </a:p>
        </p:txBody>
      </p:sp>
    </p:spTree>
    <p:extLst>
      <p:ext uri="{BB962C8B-B14F-4D97-AF65-F5344CB8AC3E}">
        <p14:creationId xmlns:p14="http://schemas.microsoft.com/office/powerpoint/2010/main" val="271900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You've Gotta Love Millennials - Micah Tyler">
            <a:hlinkClick r:id="" action="ppaction://media"/>
            <a:extLst>
              <a:ext uri="{FF2B5EF4-FFF2-40B4-BE49-F238E27FC236}">
                <a16:creationId xmlns="" xmlns:a16="http://schemas.microsoft.com/office/drawing/2014/main" id="{A35C40AC-725C-43BB-AF28-D01CD26C434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26999" y="0"/>
            <a:ext cx="9270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758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6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F4E8D9-6641-4288-9196-87474AAC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566" y="2392680"/>
            <a:ext cx="6554867" cy="1524000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PERCEPTION</a:t>
            </a:r>
          </a:p>
        </p:txBody>
      </p:sp>
    </p:spTree>
    <p:extLst>
      <p:ext uri="{BB962C8B-B14F-4D97-AF65-F5344CB8AC3E}">
        <p14:creationId xmlns:p14="http://schemas.microsoft.com/office/powerpoint/2010/main" val="7540937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>
            <a:hlinkClick r:id="" action="ppaction://media"/>
            <a:extLst>
              <a:ext uri="{FF2B5EF4-FFF2-40B4-BE49-F238E27FC236}">
                <a16:creationId xmlns="" xmlns:a16="http://schemas.microsoft.com/office/drawing/2014/main" id="{186C2119-E5D7-4C8F-AB24-E267548FF8E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nline Media 2" title="A Millennial Job Interview">
            <a:hlinkClick r:id="" action="ppaction://media"/>
            <a:extLst>
              <a:ext uri="{FF2B5EF4-FFF2-40B4-BE49-F238E27FC236}">
                <a16:creationId xmlns="" xmlns:a16="http://schemas.microsoft.com/office/drawing/2014/main" id="{1E145A35-7FE1-42EF-B9B2-9A15D6A3BB4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592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6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69E4D6-A57A-46CE-953E-9FC81C0D0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2232660"/>
            <a:ext cx="8534400" cy="2392680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solidFill>
                  <a:schemeClr val="bg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NOW FOR THE </a:t>
            </a:r>
            <a:r>
              <a:rPr lang="en-US" sz="7200" b="1" u="sng" dirty="0">
                <a:solidFill>
                  <a:schemeClr val="bg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REAL TRUTH</a:t>
            </a:r>
          </a:p>
        </p:txBody>
      </p:sp>
    </p:spTree>
    <p:extLst>
      <p:ext uri="{BB962C8B-B14F-4D97-AF65-F5344CB8AC3E}">
        <p14:creationId xmlns:p14="http://schemas.microsoft.com/office/powerpoint/2010/main" val="94867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8000">
              <a:schemeClr val="accent6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generated with high confidence">
            <a:extLst>
              <a:ext uri="{FF2B5EF4-FFF2-40B4-BE49-F238E27FC236}">
                <a16:creationId xmlns="" xmlns:a16="http://schemas.microsoft.com/office/drawing/2014/main" id="{E0669CB8-FD52-4579-8F19-BD1324D51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843" y="1133061"/>
            <a:ext cx="6470374" cy="455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30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>
            <a:extLst>
              <a:ext uri="{FF2B5EF4-FFF2-40B4-BE49-F238E27FC236}">
                <a16:creationId xmlns="" xmlns:a16="http://schemas.microsoft.com/office/drawing/2014/main" id="{8FD48FB1-66D8-4676-B0AA-C139A1DB78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="" xmlns:a16="http://schemas.microsoft.com/office/drawing/2014/main" id="{F033F5AE-6728-4F19-8DED-658E674B31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4581127" y="91545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="" xmlns:a16="http://schemas.microsoft.com/office/drawing/2014/main" id="{82C7D74A-18BA-4709-A808-44E8815C44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5426868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="" xmlns:a16="http://schemas.microsoft.com/office/drawing/2014/main" id="{B5164A3F-1561-4039-8185-AB0EEB713E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5501877" y="32278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="" xmlns:a16="http://schemas.microsoft.com/office/drawing/2014/main" id="{2A35DB53-42BE-460E-9CA1-1294C98463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5884069" y="609601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81" name="Rectangle 80">
            <a:extLst>
              <a:ext uri="{FF2B5EF4-FFF2-40B4-BE49-F238E27FC236}">
                <a16:creationId xmlns="" xmlns:a16="http://schemas.microsoft.com/office/drawing/2014/main" id="{7A675F33-98AF-4B83-A3BB-0780A23145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238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MILlennials images">
            <a:extLst>
              <a:ext uri="{FF2B5EF4-FFF2-40B4-BE49-F238E27FC236}">
                <a16:creationId xmlns="" xmlns:a16="http://schemas.microsoft.com/office/drawing/2014/main" id="{0D97F52B-228F-4748-86A6-9421BBFBE3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6" r="15731"/>
          <a:stretch/>
        </p:blipFill>
        <p:spPr bwMode="auto">
          <a:xfrm>
            <a:off x="-2381" y="10"/>
            <a:ext cx="9143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3EA91F-2682-408C-B86C-B83F52A02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59" y="1189566"/>
            <a:ext cx="6000750" cy="2971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/>
              <a:t>VALUES</a:t>
            </a:r>
          </a:p>
        </p:txBody>
      </p:sp>
    </p:spTree>
    <p:extLst>
      <p:ext uri="{BB962C8B-B14F-4D97-AF65-F5344CB8AC3E}">
        <p14:creationId xmlns:p14="http://schemas.microsoft.com/office/powerpoint/2010/main" val="31039626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6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BFEA82-58CD-4B49-8211-A6ACFC61F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3652" y="721798"/>
            <a:ext cx="3200400" cy="1112520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>
                <a:solidFill>
                  <a:schemeClr val="accent2">
                    <a:lumMod val="50000"/>
                  </a:schemeClr>
                </a:solidFill>
              </a:rPr>
              <a:t>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71F5239-7FC6-4448-8699-385480D2A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682" y="479272"/>
            <a:ext cx="5210970" cy="612648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Challenge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- Embrace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complexity. Do not like being bored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Learning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Gains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knowledge through variety of tasks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Career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Goals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Must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be able to see their career path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Feedback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Needs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to hear it often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Flexibility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- Expects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level of flexibility. Likes idea of working remote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Results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Oriented -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Likes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to be evaluated on finished work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Image result for MILlennials images">
            <a:extLst>
              <a:ext uri="{FF2B5EF4-FFF2-40B4-BE49-F238E27FC236}">
                <a16:creationId xmlns="" xmlns:a16="http://schemas.microsoft.com/office/drawing/2014/main" id="{56E60D35-33E5-4639-89C0-BA48E29E0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652" y="2148980"/>
            <a:ext cx="3389119" cy="254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0303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6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5CE0FA-6369-455F-98C4-88C479BA3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2507" y="861846"/>
            <a:ext cx="3200400" cy="1189771"/>
          </a:xfrm>
        </p:spPr>
        <p:txBody>
          <a:bodyPr>
            <a:normAutofit/>
          </a:bodyPr>
          <a:lstStyle/>
          <a:p>
            <a:r>
              <a:rPr lang="en-US" sz="6000" u="sng" dirty="0">
                <a:solidFill>
                  <a:schemeClr val="accent2">
                    <a:lumMod val="50000"/>
                  </a:schemeClr>
                </a:solidFill>
              </a:rPr>
              <a:t>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917774-9E27-41AF-B6D1-C860467C0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290" y="533400"/>
            <a:ext cx="5276193" cy="5486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Transparency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Structure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and systems. How is performance measured?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Access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- Open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and constant communication from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boss.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Social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Interaction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Prefers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teams. Workplace is a social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space.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It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Matters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- Pursues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careers that align with desire to make a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difference.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Social Platforms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- Great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at organizational growth through social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platforms.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Picture 2" descr="Image result for MILlennials images">
            <a:extLst>
              <a:ext uri="{FF2B5EF4-FFF2-40B4-BE49-F238E27FC236}">
                <a16:creationId xmlns="" xmlns:a16="http://schemas.microsoft.com/office/drawing/2014/main" id="{14C36B0C-2A59-4DD6-AB9D-DBBA4B763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069" y="2472033"/>
            <a:ext cx="3323838" cy="225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4875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565" y="4752904"/>
            <a:ext cx="7439890" cy="1524000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Coaxial and </a:t>
            </a:r>
            <a:r>
              <a:rPr lang="en-US" sz="6000" dirty="0" err="1"/>
              <a:t>dsl</a:t>
            </a:r>
            <a:endParaRPr lang="en-US" sz="6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3"/>
          </p:nvPr>
        </p:nvSpPr>
        <p:spPr>
          <a:xfrm>
            <a:off x="621101" y="533401"/>
            <a:ext cx="3545457" cy="371079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4" name="Picture 4" descr="Image result for coax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01" y="533401"/>
            <a:ext cx="3545457" cy="371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dsl images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044" y="558320"/>
            <a:ext cx="3623096" cy="36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0924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6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5D15C0-2B7D-401D-A0BA-A3916DE9F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566" y="2120462"/>
            <a:ext cx="6554867" cy="1524000"/>
          </a:xfrm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000" dirty="0"/>
              <a:t>Did you know?</a:t>
            </a:r>
          </a:p>
        </p:txBody>
      </p:sp>
    </p:spTree>
    <p:extLst>
      <p:ext uri="{BB962C8B-B14F-4D97-AF65-F5344CB8AC3E}">
        <p14:creationId xmlns:p14="http://schemas.microsoft.com/office/powerpoint/2010/main" val="384894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6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5DCA8DD-2663-450A-B6AB-F6B8A6D85B6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33400" y="259080"/>
            <a:ext cx="3949967" cy="6370320"/>
          </a:xfrm>
        </p:spPr>
        <p:txBody>
          <a:bodyPr/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¼ of US population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Best educated young adults in US history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63.3% of US Execs will retire within the next 5 years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$1.3 trillion in annual buying power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87% use 2-3 devices daily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Touch smartphone at least 45 times daily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Spend 25 hours online weekly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A1424B2-A7EC-4F4A-81CF-5A62A1B803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60635" y="487680"/>
            <a:ext cx="3948238" cy="637032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33% rely on blogs to buy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7 times more likely to give their personal information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75% work for companies that give back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84% do not trust traditional advertising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54% want a start up or have already started a business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83% use social media</a:t>
            </a:r>
          </a:p>
          <a:p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2383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9CA189-F207-44BA-BD70-5CAFAE72C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43840"/>
            <a:ext cx="8138160" cy="6370320"/>
          </a:xfrm>
          <a:ln w="3175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6700" b="1" dirty="0" smtClean="0">
                <a:solidFill>
                  <a:schemeClr val="accent2">
                    <a:lumMod val="50000"/>
                  </a:schemeClr>
                </a:solidFill>
              </a:rPr>
              <a:t>thank </a:t>
            </a:r>
            <a:r>
              <a:rPr lang="en-US" sz="6700" b="1" dirty="0">
                <a:solidFill>
                  <a:schemeClr val="accent2">
                    <a:lumMod val="50000"/>
                  </a:schemeClr>
                </a:solidFill>
              </a:rPr>
              <a:t>you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SWITCH data center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wndd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E-rate Central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Mighty River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Mel Van Patten-moderator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Caroline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mcintosh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reece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keener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nokia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ndot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usda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millennial guests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51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F70599-4D8A-48A7-B83A-DD3BE2546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6096000"/>
          </a:xfrm>
          <a:ln w="25400"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sz="4000" b="1" u="sng" dirty="0" smtClean="0">
                <a:solidFill>
                  <a:schemeClr val="accent2">
                    <a:lumMod val="50000"/>
                  </a:schemeClr>
                </a:solidFill>
              </a:rPr>
              <a:t>CONTACTS</a:t>
            </a:r>
            <a:r>
              <a:rPr lang="en-US" sz="4000" b="1" u="sng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4000" b="1" u="sng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E-rate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Central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886.801.7880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eric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flock,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Mel Van Patten, Becky Rains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mighty river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919.247.5121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joe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freddoso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nokia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–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408.737.0900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Rohit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Bhanot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ndot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775.888.7867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Denise Inda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USDA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–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702.716.8771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Lu Torres</a:t>
            </a:r>
          </a:p>
        </p:txBody>
      </p:sp>
    </p:spTree>
    <p:extLst>
      <p:ext uri="{BB962C8B-B14F-4D97-AF65-F5344CB8AC3E}">
        <p14:creationId xmlns:p14="http://schemas.microsoft.com/office/powerpoint/2010/main" val="241614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tx2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909560" cy="2387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https://sn2files.storage.live.com/y4m0WAo_84N-nkmkAEaRX465ZTkxyYWwBI0Nt2NIaUgrKTlLVjQAyL51W_USDFpZ0DNLYg8JZK-Vg1OCLIUTIZdG8Ez0uJ2ziWz7XeyFhrhe0DbCgMUnNOHDYcI5Yk6-L3xouEjqV7sVpPe2bGI2VN4X2kbfct44jS6xa04xEKQR0P-eVBo9uC2rYpBJQYuBDxk8RcikLMrqlVZOdKEPn7oyw/Fiber%20Image.jpg?psid=1&amp;width=827&amp;height=5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" y="531422"/>
            <a:ext cx="8001000" cy="606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01462" y="626838"/>
            <a:ext cx="7837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Governor’s Office of Science, Innovation, and Technology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543510D-1235-4940-881E-B2A14A16E9B9}"/>
              </a:ext>
            </a:extLst>
          </p:cNvPr>
          <p:cNvSpPr txBox="1"/>
          <p:nvPr/>
        </p:nvSpPr>
        <p:spPr>
          <a:xfrm>
            <a:off x="685800" y="5867820"/>
            <a:ext cx="7589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   </a:t>
            </a:r>
            <a:r>
              <a:rPr lang="en-US" b="1" dirty="0" err="1"/>
              <a:t>Jojo</a:t>
            </a:r>
            <a:r>
              <a:rPr lang="en-US" b="1" dirty="0"/>
              <a:t> Myers Campos   775.687.0993   100 N. </a:t>
            </a:r>
            <a:r>
              <a:rPr lang="en-US" b="1" dirty="0" smtClean="0"/>
              <a:t>Stewart</a:t>
            </a:r>
            <a:r>
              <a:rPr lang="en-US" b="1" dirty="0"/>
              <a:t> </a:t>
            </a:r>
            <a:r>
              <a:rPr lang="en-US" b="1" dirty="0" smtClean="0"/>
              <a:t>St., </a:t>
            </a:r>
            <a:r>
              <a:rPr lang="en-US" b="1" dirty="0"/>
              <a:t>Suite </a:t>
            </a:r>
            <a:r>
              <a:rPr lang="en-US" b="1" dirty="0" smtClean="0"/>
              <a:t>220,  Carson City, NV 89701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663618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23513" y="4605130"/>
            <a:ext cx="6554867" cy="1524000"/>
          </a:xfrm>
        </p:spPr>
        <p:txBody>
          <a:bodyPr/>
          <a:lstStyle/>
          <a:p>
            <a:pPr algn="ctr"/>
            <a:r>
              <a:rPr lang="en-US" sz="6000" dirty="0"/>
              <a:t>MICROWAVE</a:t>
            </a:r>
          </a:p>
        </p:txBody>
      </p:sp>
      <p:pic>
        <p:nvPicPr>
          <p:cNvPr id="3074" name="Picture 2" descr="Image result for microwave TOWER  images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309" y="533400"/>
            <a:ext cx="3726612" cy="37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microwave TOWER  images"/>
          <p:cNvPicPr>
            <a:picLocks noGrp="1" noChangeAspect="1" noChangeArrowheads="1"/>
          </p:cNvPicPr>
          <p:nvPr>
            <p:ph sz="half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3822940" cy="37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5801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8707" y="1284693"/>
            <a:ext cx="5112796" cy="14133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99271" y="5262107"/>
            <a:ext cx="4954250" cy="1519439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SATELLITE</a:t>
            </a:r>
          </a:p>
        </p:txBody>
      </p:sp>
      <p:pic>
        <p:nvPicPr>
          <p:cNvPr id="4098" name="Picture 2" descr="Image result for satellite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38" y="538527"/>
            <a:ext cx="7411916" cy="443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0287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834060"/>
              </p:ext>
            </p:extLst>
          </p:nvPr>
        </p:nvGraphicFramePr>
        <p:xfrm>
          <a:off x="2" y="1329598"/>
          <a:ext cx="9099029" cy="54660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01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599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989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82777">
                <a:tc>
                  <a:txBody>
                    <a:bodyPr/>
                    <a:lstStyle/>
                    <a:p>
                      <a:pPr marL="97790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Connection</a:t>
                      </a:r>
                      <a:r>
                        <a:rPr sz="2000" b="1" spc="-3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Type</a:t>
                      </a:r>
                      <a:endParaRPr sz="2000" dirty="0">
                        <a:latin typeface="Arial Narrow"/>
                        <a:cs typeface="Arial Narrow"/>
                      </a:endParaRPr>
                    </a:p>
                  </a:txBody>
                  <a:tcPr marL="0" marR="0" marT="133350" marB="0">
                    <a:lnB>
                      <a:noFill/>
                    </a:lnB>
                    <a:solidFill>
                      <a:srgbClr val="5F5F61"/>
                    </a:solidFill>
                  </a:tcPr>
                </a:tc>
                <a:tc>
                  <a:txBody>
                    <a:bodyPr/>
                    <a:lstStyle/>
                    <a:p>
                      <a:pPr marL="52388" indent="0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lang="en-US" sz="2000" b="1" spc="-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Advantages</a:t>
                      </a:r>
                      <a:endParaRPr sz="2000" dirty="0">
                        <a:latin typeface="Arial Narrow"/>
                        <a:cs typeface="Arial Narrow"/>
                      </a:endParaRPr>
                    </a:p>
                  </a:txBody>
                  <a:tcPr marL="0" marR="0" marT="133350" marB="0">
                    <a:lnB>
                      <a:noFill/>
                    </a:lnB>
                    <a:solidFill>
                      <a:srgbClr val="5F5F61"/>
                    </a:solidFill>
                  </a:tcPr>
                </a:tc>
                <a:tc>
                  <a:txBody>
                    <a:bodyPr/>
                    <a:lstStyle/>
                    <a:p>
                      <a:pPr marL="115888" indent="0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lang="en-US" sz="2000" b="1" dirty="0">
                          <a:latin typeface="Arial Narrow"/>
                          <a:cs typeface="Arial Narrow"/>
                        </a:rPr>
                        <a:t>Disadvantages</a:t>
                      </a:r>
                      <a:endParaRPr sz="2000" b="1" dirty="0">
                        <a:latin typeface="Arial Narrow"/>
                        <a:cs typeface="Arial Narrow"/>
                      </a:endParaRPr>
                    </a:p>
                  </a:txBody>
                  <a:tcPr marL="0" marR="0" marT="133350" marB="0">
                    <a:lnB>
                      <a:noFill/>
                    </a:lnB>
                    <a:solidFill>
                      <a:srgbClr val="5F5F6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95127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</a:pPr>
                      <a:endParaRPr lang="en-US" sz="20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Arial Narrow"/>
                        <a:cs typeface="Arial Narrow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endParaRPr lang="en-US" sz="20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Arial Narrow"/>
                        <a:cs typeface="Arial Narrow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endParaRPr lang="en-US" sz="20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Arial Narrow"/>
                        <a:cs typeface="Arial Narrow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endParaRPr sz="2000" dirty="0">
                        <a:latin typeface="Arial Narrow"/>
                        <a:cs typeface="Arial Narrow"/>
                      </a:endParaRPr>
                    </a:p>
                  </a:txBody>
                  <a:tcPr marL="0" marR="0" marT="254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61963" marR="183515" lvl="0" indent="-230188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Extremely High Bandwidth</a:t>
                      </a:r>
                    </a:p>
                    <a:p>
                      <a:pPr marL="461963" marR="183515" lvl="0" indent="-230188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Longer Distance</a:t>
                      </a:r>
                    </a:p>
                    <a:p>
                      <a:pPr marL="461963" marR="183515" lvl="0" indent="-230188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Resistance to Electromagnetic Interference</a:t>
                      </a:r>
                    </a:p>
                    <a:p>
                      <a:pPr marL="461963" marR="183515" lvl="0" indent="-230188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Low Security</a:t>
                      </a:r>
                      <a:r>
                        <a:rPr lang="en-US" sz="1600" baseline="0" dirty="0">
                          <a:latin typeface="Arial"/>
                          <a:cs typeface="Arial"/>
                        </a:rPr>
                        <a:t> Risk</a:t>
                      </a:r>
                    </a:p>
                    <a:p>
                      <a:pPr marL="461963" marR="183515" lvl="0" indent="-230188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>
                          <a:latin typeface="Arial"/>
                          <a:cs typeface="Arial"/>
                        </a:rPr>
                        <a:t>Small Size and Light Weight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33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61963" marR="183515" lvl="0" indent="-23018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Fragile</a:t>
                      </a:r>
                    </a:p>
                    <a:p>
                      <a:pPr marL="461963" marR="183515" lvl="0" indent="-23018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Difficult</a:t>
                      </a:r>
                      <a:r>
                        <a:rPr lang="en-US" sz="1600" baseline="0" dirty="0">
                          <a:latin typeface="Arial"/>
                          <a:cs typeface="Arial"/>
                        </a:rPr>
                        <a:t> to install</a:t>
                      </a:r>
                    </a:p>
                    <a:p>
                      <a:pPr marL="461963" marR="183515" lvl="0" indent="-23018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>
                          <a:latin typeface="Arial"/>
                          <a:cs typeface="Arial"/>
                        </a:rPr>
                        <a:t>Cost </a:t>
                      </a:r>
                    </a:p>
                    <a:p>
                      <a:pPr marL="461963" marR="183515" lvl="0" indent="-23018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>
                          <a:latin typeface="Arial"/>
                          <a:cs typeface="Arial"/>
                        </a:rPr>
                        <a:t>Attenuation and Dispersion</a:t>
                      </a:r>
                    </a:p>
                    <a:p>
                      <a:pPr marL="461963" marR="183515" lvl="0" indent="-23018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>
                          <a:latin typeface="Arial"/>
                          <a:cs typeface="Arial"/>
                        </a:rPr>
                        <a:t>Special Equipment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33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3905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</a:pPr>
                      <a:endParaRPr lang="en-US" sz="20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Arial Narrow"/>
                        <a:cs typeface="Arial Narrow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endParaRPr lang="en-US" sz="20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Arial Narrow"/>
                        <a:cs typeface="Arial Narrow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endParaRPr sz="2000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Arial Narrow"/>
                        <a:cs typeface="Arial Narrow"/>
                      </a:endParaRPr>
                    </a:p>
                  </a:txBody>
                  <a:tcPr marL="0" marR="0" marT="254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61963" marR="193675" indent="-23018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Sufficient Frequency Range</a:t>
                      </a:r>
                    </a:p>
                    <a:p>
                      <a:pPr marL="461963" marR="193675" indent="-23018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Greater Channel Capacity</a:t>
                      </a:r>
                    </a:p>
                    <a:p>
                      <a:pPr marL="461963" marR="193675" indent="-23018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Greater Bandwidth</a:t>
                      </a:r>
                    </a:p>
                    <a:p>
                      <a:pPr marL="461963" marR="193675" indent="-23018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Lower</a:t>
                      </a:r>
                      <a:r>
                        <a:rPr lang="en-US" sz="1600" baseline="0" dirty="0">
                          <a:latin typeface="Arial"/>
                          <a:cs typeface="Arial"/>
                        </a:rPr>
                        <a:t> Error Rates</a:t>
                      </a:r>
                    </a:p>
                  </a:txBody>
                  <a:tcPr marL="0" marR="0" marT="419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61963" marR="193675" indent="-23018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Deployment </a:t>
                      </a:r>
                    </a:p>
                    <a:p>
                      <a:pPr marL="461963" marR="193675" indent="-23018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Arial"/>
                          <a:cs typeface="Arial"/>
                        </a:rPr>
                        <a:t>Noise Interference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  <a:p>
                      <a:pPr marL="461963" marR="193675" indent="-23018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High Installation</a:t>
                      </a:r>
                      <a:r>
                        <a:rPr lang="en-US" sz="1600" baseline="0" dirty="0">
                          <a:latin typeface="Arial"/>
                          <a:cs typeface="Arial"/>
                        </a:rPr>
                        <a:t> Cost</a:t>
                      </a:r>
                    </a:p>
                    <a:p>
                      <a:pPr marL="461963" marR="193675" indent="-23018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>
                          <a:latin typeface="Arial"/>
                          <a:cs typeface="Arial"/>
                        </a:rPr>
                        <a:t>Susceptible to Damage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49086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</a:pPr>
                      <a:endParaRPr lang="en-US" sz="20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Arial Narrow"/>
                        <a:cs typeface="Arial Narrow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endParaRPr lang="en-US" sz="20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Arial Narrow"/>
                        <a:cs typeface="Arial Narrow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endParaRPr sz="2000" dirty="0">
                        <a:latin typeface="Arial Narrow"/>
                        <a:cs typeface="Arial Narrow"/>
                      </a:endParaRPr>
                    </a:p>
                  </a:txBody>
                  <a:tcPr marL="0" marR="0" marT="254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61963" marR="340995" indent="-23018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Open Phone Lines</a:t>
                      </a:r>
                    </a:p>
                    <a:p>
                      <a:pPr marL="461963" marR="340995" indent="-23018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No Additional Wiring</a:t>
                      </a:r>
                    </a:p>
                    <a:p>
                      <a:pPr marL="461963" marR="340995" indent="-23018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Security </a:t>
                      </a:r>
                    </a:p>
                    <a:p>
                      <a:pPr marL="461963" marR="340995" indent="-23018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Better than </a:t>
                      </a:r>
                      <a:r>
                        <a:rPr lang="en-US" sz="1600" dirty="0" smtClean="0">
                          <a:latin typeface="Arial"/>
                          <a:cs typeface="Arial"/>
                        </a:rPr>
                        <a:t>DIAL-UP!!!!!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33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61963" marR="340995" indent="-23018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Proximity</a:t>
                      </a:r>
                    </a:p>
                    <a:p>
                      <a:pPr marL="461963" marR="340995" indent="-23018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Busy Lines</a:t>
                      </a:r>
                    </a:p>
                    <a:p>
                      <a:pPr marL="461963" marR="340995" indent="-23018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Slower Uploads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33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81155" y="112643"/>
            <a:ext cx="8842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Advantages and Disadvantages of Wired Solutions</a:t>
            </a:r>
          </a:p>
        </p:txBody>
      </p:sp>
      <p:pic>
        <p:nvPicPr>
          <p:cNvPr id="1028" name="Picture 4" descr="agle 12 FT RG6 Coaxial Cable Black 3 GHz 75 Ohm with Brass F-Conne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55" y="3854160"/>
            <a:ext cx="1951384" cy="134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ebayimg.com/images/g/LhQAAOSwTM5Y072-/s-l160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91" t="-1" r="10240" b="39257"/>
          <a:stretch/>
        </p:blipFill>
        <p:spPr bwMode="auto">
          <a:xfrm>
            <a:off x="2" y="5296950"/>
            <a:ext cx="2132537" cy="137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ber opt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55" y="2015611"/>
            <a:ext cx="1951384" cy="169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1374" y="2113985"/>
            <a:ext cx="1314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FIBER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98373" y="4566804"/>
            <a:ext cx="2001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COAXIAL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8373" y="5506317"/>
            <a:ext cx="1186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DSL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15967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614816"/>
              </p:ext>
            </p:extLst>
          </p:nvPr>
        </p:nvGraphicFramePr>
        <p:xfrm>
          <a:off x="0" y="1455335"/>
          <a:ext cx="9144000" cy="54026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296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060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082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34738">
                <a:tc>
                  <a:txBody>
                    <a:bodyPr/>
                    <a:lstStyle/>
                    <a:p>
                      <a:pPr marL="97790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Connection</a:t>
                      </a:r>
                      <a:r>
                        <a:rPr sz="2000" b="1" spc="-3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Type</a:t>
                      </a:r>
                      <a:endParaRPr sz="2000" dirty="0">
                        <a:latin typeface="Arial Narrow"/>
                        <a:cs typeface="Arial Narrow"/>
                      </a:endParaRPr>
                    </a:p>
                  </a:txBody>
                  <a:tcPr marL="0" marR="0" marT="133350" marB="0">
                    <a:solidFill>
                      <a:srgbClr val="5F5F61"/>
                    </a:solidFill>
                  </a:tcPr>
                </a:tc>
                <a:tc>
                  <a:txBody>
                    <a:bodyPr/>
                    <a:lstStyle/>
                    <a:p>
                      <a:pPr marL="52388" indent="0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lang="en-US" sz="2000" b="1" spc="-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Advantages</a:t>
                      </a:r>
                      <a:endParaRPr sz="2000" dirty="0">
                        <a:latin typeface="Arial Narrow"/>
                        <a:cs typeface="Arial Narrow"/>
                      </a:endParaRPr>
                    </a:p>
                  </a:txBody>
                  <a:tcPr marL="0" marR="0" marT="133350" marB="0">
                    <a:solidFill>
                      <a:srgbClr val="5F5F61"/>
                    </a:solidFill>
                  </a:tcPr>
                </a:tc>
                <a:tc>
                  <a:txBody>
                    <a:bodyPr/>
                    <a:lstStyle/>
                    <a:p>
                      <a:pPr marL="52388" indent="0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lang="en-US" sz="2000" b="1" dirty="0">
                          <a:latin typeface="Arial Narrow"/>
                          <a:cs typeface="Arial Narrow"/>
                        </a:rPr>
                        <a:t>Disadvantages</a:t>
                      </a:r>
                      <a:endParaRPr sz="2000" b="1" dirty="0">
                        <a:latin typeface="Arial Narrow"/>
                        <a:cs typeface="Arial Narrow"/>
                      </a:endParaRPr>
                    </a:p>
                  </a:txBody>
                  <a:tcPr marL="0" marR="0" marT="133350" marB="0">
                    <a:solidFill>
                      <a:srgbClr val="5F5F6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22972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</a:pPr>
                      <a:endParaRPr lang="en-US" sz="20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Arial Narrow"/>
                        <a:cs typeface="Arial Narrow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endParaRPr lang="en-US" sz="2000" dirty="0">
                        <a:latin typeface="Arial Narrow"/>
                        <a:cs typeface="Arial Narrow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endParaRPr lang="en-US" sz="2000" dirty="0">
                        <a:latin typeface="Arial Narrow"/>
                        <a:cs typeface="Arial Narrow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endParaRPr sz="2000" dirty="0">
                        <a:latin typeface="Arial Narrow"/>
                        <a:cs typeface="Arial Narrow"/>
                      </a:endParaRPr>
                    </a:p>
                  </a:txBody>
                  <a:tcPr marL="0" marR="0" marT="190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6075" marR="183515" indent="-23018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Able to transmit large quantities of data</a:t>
                      </a:r>
                    </a:p>
                    <a:p>
                      <a:pPr marL="346075" marR="183515" indent="-23018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Relatively low costs</a:t>
                      </a:r>
                    </a:p>
                    <a:p>
                      <a:pPr marL="346075" marR="183515" indent="-23018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Use of repeaters</a:t>
                      </a:r>
                      <a:r>
                        <a:rPr lang="en-US" sz="1800" baseline="0" dirty="0">
                          <a:latin typeface="Arial"/>
                          <a:cs typeface="Arial"/>
                        </a:rPr>
                        <a:t> can extend data transfers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0" marR="0" marT="133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1963" marR="183515" indent="-23018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Needs Line of Sight</a:t>
                      </a:r>
                    </a:p>
                    <a:p>
                      <a:pPr marL="461963" marR="183515" indent="-23018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Subject to electromagnetic Interference</a:t>
                      </a:r>
                    </a:p>
                    <a:p>
                      <a:pPr marL="461963" marR="183515" indent="-23018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Signal degraded by weather</a:t>
                      </a:r>
                    </a:p>
                    <a:p>
                      <a:pPr marL="620395" marR="183515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33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4495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</a:pPr>
                      <a:endParaRPr lang="en-US" sz="2000" b="1" spc="-15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Arial Narrow"/>
                        <a:cs typeface="Arial Narrow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endParaRPr lang="en-US" sz="2000" b="1" spc="-15" dirty="0">
                        <a:solidFill>
                          <a:srgbClr val="25BBD6"/>
                        </a:solidFill>
                        <a:latin typeface="Arial Narrow"/>
                        <a:cs typeface="Arial Narrow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endParaRPr lang="en-US" sz="2000" b="1" spc="-15" dirty="0">
                        <a:solidFill>
                          <a:srgbClr val="25BBD6"/>
                        </a:solidFill>
                        <a:latin typeface="Arial Narrow"/>
                        <a:cs typeface="Arial Narrow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endParaRPr sz="2400" dirty="0">
                        <a:latin typeface="Arial Narrow"/>
                        <a:cs typeface="Arial Narrow"/>
                      </a:endParaRPr>
                    </a:p>
                  </a:txBody>
                  <a:tcPr marL="0" marR="0" marT="254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BEBEC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6075" marR="170815" indent="-23018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Low</a:t>
                      </a:r>
                      <a:r>
                        <a:rPr lang="en-US" sz="1800" baseline="0" dirty="0">
                          <a:latin typeface="Arial"/>
                          <a:cs typeface="Arial"/>
                        </a:rPr>
                        <a:t> cost to maintain</a:t>
                      </a:r>
                    </a:p>
                    <a:p>
                      <a:pPr marL="346075" marR="170815" indent="-23018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>
                          <a:latin typeface="Arial"/>
                          <a:cs typeface="Arial"/>
                        </a:rPr>
                        <a:t>Good alternative in remote areas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33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BEBEC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6075" marR="170815" indent="-23018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Expensive</a:t>
                      </a:r>
                      <a:r>
                        <a:rPr lang="en-US" sz="1800" baseline="0" dirty="0">
                          <a:latin typeface="Arial"/>
                          <a:cs typeface="Arial"/>
                        </a:rPr>
                        <a:t> to launch</a:t>
                      </a:r>
                    </a:p>
                    <a:p>
                      <a:pPr marL="346075" marR="170815" indent="-23018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>
                          <a:latin typeface="Arial"/>
                          <a:cs typeface="Arial"/>
                        </a:rPr>
                        <a:t>Requires Line of Sight</a:t>
                      </a:r>
                    </a:p>
                    <a:p>
                      <a:pPr marL="346075" marR="170815" lvl="0" indent="-2301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Voice and Video jitter or buffering common</a:t>
                      </a:r>
                    </a:p>
                    <a:p>
                      <a:pPr marL="346075" marR="170815" indent="-23018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>
                          <a:latin typeface="Arial"/>
                          <a:cs typeface="Arial"/>
                        </a:rPr>
                        <a:t>Signal degraded by weather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33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BEBEC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59429" y="9013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5284" y="131896"/>
            <a:ext cx="8298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Advantages and Disadvantages of Wireless Solutions  </a:t>
            </a:r>
          </a:p>
        </p:txBody>
      </p:sp>
      <p:pic>
        <p:nvPicPr>
          <p:cNvPr id="1026" name="Picture 2" descr="Image result for microwave TOWER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85" y="2154380"/>
            <a:ext cx="2296991" cy="217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6" y="4675717"/>
            <a:ext cx="2296991" cy="19859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1237" y="2182297"/>
            <a:ext cx="2502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MICROWAVE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97498" y="4799409"/>
            <a:ext cx="1597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SATELLITE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3492862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1465</Words>
  <Application>Microsoft Office PowerPoint</Application>
  <PresentationFormat>Letter Paper (8.5x11 in)</PresentationFormat>
  <Paragraphs>336</Paragraphs>
  <Slides>54</Slides>
  <Notes>30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2" baseType="lpstr">
      <vt:lpstr>Arial</vt:lpstr>
      <vt:lpstr>Arial Narrow</vt:lpstr>
      <vt:lpstr>Calibri</vt:lpstr>
      <vt:lpstr>Century Gothic</vt:lpstr>
      <vt:lpstr>MV Boli</vt:lpstr>
      <vt:lpstr>Wingdings</vt:lpstr>
      <vt:lpstr>Wingdings 3</vt:lpstr>
      <vt:lpstr>Slice</vt:lpstr>
      <vt:lpstr>PowerPoint Presentation</vt:lpstr>
      <vt:lpstr>PowerPoint Presentation</vt:lpstr>
      <vt:lpstr>What do I need? Wired  versus wireless  versus satellite</vt:lpstr>
      <vt:lpstr>FIBER OPTICS</vt:lpstr>
      <vt:lpstr>Coaxial and dsl</vt:lpstr>
      <vt:lpstr>MICROWAVE</vt:lpstr>
      <vt:lpstr>PowerPoint Presentation</vt:lpstr>
      <vt:lpstr>PowerPoint Presentation</vt:lpstr>
      <vt:lpstr>PowerPoint Presentation</vt:lpstr>
      <vt:lpstr>WHOLE COMMUNITY CONNECTIVITY APPROACH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Telecommunications PROGRAM </vt:lpstr>
      <vt:lpstr>Telecommunications PROGRAM </vt:lpstr>
      <vt:lpstr>Telecommunications PROGRAM </vt:lpstr>
      <vt:lpstr>Telecommunications PROGRAM </vt:lpstr>
      <vt:lpstr>Telecommunications PROGRAM </vt:lpstr>
      <vt:lpstr>Telecommunications PROGRAM </vt:lpstr>
      <vt:lpstr>Telecommunications PROGRAM </vt:lpstr>
      <vt:lpstr>Telecommunications PROGRAM </vt:lpstr>
      <vt:lpstr>PowerPoint Presentation</vt:lpstr>
      <vt:lpstr>rural healthcare Programs</vt:lpstr>
      <vt:lpstr>Telecommunications PROGRAM </vt:lpstr>
      <vt:lpstr>PowerPoint Presentation</vt:lpstr>
      <vt:lpstr> healthcare connect PROGRAM </vt:lpstr>
      <vt:lpstr>PowerPoint Presentation</vt:lpstr>
      <vt:lpstr>healthcare connect program</vt:lpstr>
      <vt:lpstr>PowerPoint Presentation</vt:lpstr>
      <vt:lpstr>PowerPoint Presentation</vt:lpstr>
      <vt:lpstr>PowerPoint Presentation</vt:lpstr>
      <vt:lpstr>PowerPoint Presentation</vt:lpstr>
      <vt:lpstr>benefits FOR NEVADA</vt:lpstr>
      <vt:lpstr>PARTICIPATE IN THE RURAL HEALTHCARE PROGRAM</vt:lpstr>
      <vt:lpstr>Millennials the new workforce</vt:lpstr>
      <vt:lpstr>PERCEPTION</vt:lpstr>
      <vt:lpstr>PowerPoint Presentation</vt:lpstr>
      <vt:lpstr>PERCEPTION</vt:lpstr>
      <vt:lpstr>PowerPoint Presentation</vt:lpstr>
      <vt:lpstr>NOW FOR THE REAL TRUTH</vt:lpstr>
      <vt:lpstr>PowerPoint Presentation</vt:lpstr>
      <vt:lpstr> VALUES</vt:lpstr>
      <vt:lpstr>VALUES</vt:lpstr>
      <vt:lpstr>VALUES</vt:lpstr>
      <vt:lpstr>Did you know?</vt:lpstr>
      <vt:lpstr>PowerPoint Presentation</vt:lpstr>
      <vt:lpstr>     thank you  SWITCH data center wndd E-rate Central Mighty River Mel Van Patten-moderator Caroline mcintosh reece keener nokia ndot usda millennial guests     </vt:lpstr>
      <vt:lpstr>CONTACTS  E-rate Central – 886.801.7880  eric flock, Mel Van Patten, Becky Rains mighty river – 919.247.5121  joe freddoso nokia – 408.737.0900  Rohit Bhanot ndot – 775.888.7867  Denise Inda USDA – 702.716.8771  Lu Torres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Jojo Myers</dc:creator>
  <cp:lastModifiedBy>Jojo Myers</cp:lastModifiedBy>
  <cp:revision>54</cp:revision>
  <dcterms:created xsi:type="dcterms:W3CDTF">2018-08-14T21:18:37Z</dcterms:created>
  <dcterms:modified xsi:type="dcterms:W3CDTF">2018-08-17T17:35:16Z</dcterms:modified>
</cp:coreProperties>
</file>